
<file path=[Content_Types].xml><?xml version="1.0" encoding="utf-8"?>
<Types xmlns="http://schemas.openxmlformats.org/package/2006/content-types">
  <Override PartName="/ppt/slides/slide68.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72.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6"/>
  </p:notesMasterIdLst>
  <p:sldIdLst>
    <p:sldId id="256" r:id="rId2"/>
    <p:sldId id="257" r:id="rId3"/>
    <p:sldId id="325" r:id="rId4"/>
    <p:sldId id="326" r:id="rId5"/>
    <p:sldId id="327" r:id="rId6"/>
    <p:sldId id="336" r:id="rId7"/>
    <p:sldId id="258" r:id="rId8"/>
    <p:sldId id="259" r:id="rId9"/>
    <p:sldId id="271" r:id="rId10"/>
    <p:sldId id="299" r:id="rId11"/>
    <p:sldId id="261" r:id="rId12"/>
    <p:sldId id="260" r:id="rId13"/>
    <p:sldId id="267" r:id="rId14"/>
    <p:sldId id="332" r:id="rId15"/>
    <p:sldId id="333" r:id="rId16"/>
    <p:sldId id="268" r:id="rId17"/>
    <p:sldId id="270" r:id="rId18"/>
    <p:sldId id="329" r:id="rId19"/>
    <p:sldId id="328" r:id="rId20"/>
    <p:sldId id="262" r:id="rId21"/>
    <p:sldId id="272" r:id="rId22"/>
    <p:sldId id="269" r:id="rId23"/>
    <p:sldId id="274" r:id="rId24"/>
    <p:sldId id="275" r:id="rId25"/>
    <p:sldId id="276" r:id="rId26"/>
    <p:sldId id="278" r:id="rId27"/>
    <p:sldId id="283" r:id="rId28"/>
    <p:sldId id="284" r:id="rId29"/>
    <p:sldId id="280" r:id="rId30"/>
    <p:sldId id="282" r:id="rId31"/>
    <p:sldId id="279" r:id="rId32"/>
    <p:sldId id="273" r:id="rId33"/>
    <p:sldId id="285" r:id="rId34"/>
    <p:sldId id="286" r:id="rId35"/>
    <p:sldId id="289" r:id="rId36"/>
    <p:sldId id="296" r:id="rId37"/>
    <p:sldId id="290" r:id="rId38"/>
    <p:sldId id="292" r:id="rId39"/>
    <p:sldId id="291" r:id="rId40"/>
    <p:sldId id="295" r:id="rId41"/>
    <p:sldId id="301" r:id="rId42"/>
    <p:sldId id="293" r:id="rId43"/>
    <p:sldId id="302" r:id="rId44"/>
    <p:sldId id="297" r:id="rId45"/>
    <p:sldId id="303" r:id="rId46"/>
    <p:sldId id="300" r:id="rId47"/>
    <p:sldId id="307" r:id="rId48"/>
    <p:sldId id="308" r:id="rId49"/>
    <p:sldId id="304" r:id="rId50"/>
    <p:sldId id="306" r:id="rId51"/>
    <p:sldId id="330" r:id="rId52"/>
    <p:sldId id="310" r:id="rId53"/>
    <p:sldId id="264" r:id="rId54"/>
    <p:sldId id="265" r:id="rId55"/>
    <p:sldId id="312" r:id="rId56"/>
    <p:sldId id="334" r:id="rId57"/>
    <p:sldId id="335" r:id="rId58"/>
    <p:sldId id="311" r:id="rId59"/>
    <p:sldId id="309" r:id="rId60"/>
    <p:sldId id="313" r:id="rId61"/>
    <p:sldId id="331" r:id="rId62"/>
    <p:sldId id="319" r:id="rId63"/>
    <p:sldId id="317" r:id="rId64"/>
    <p:sldId id="314" r:id="rId65"/>
    <p:sldId id="322" r:id="rId66"/>
    <p:sldId id="321" r:id="rId67"/>
    <p:sldId id="324" r:id="rId68"/>
    <p:sldId id="298" r:id="rId69"/>
    <p:sldId id="320" r:id="rId70"/>
    <p:sldId id="323" r:id="rId71"/>
    <p:sldId id="315" r:id="rId72"/>
    <p:sldId id="316" r:id="rId73"/>
    <p:sldId id="287" r:id="rId74"/>
    <p:sldId id="288" r:id="rId7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080C9"/>
    <a:srgbClr val="378EC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02" autoAdjust="0"/>
    <p:restoredTop sz="86750" autoAdjust="0"/>
  </p:normalViewPr>
  <p:slideViewPr>
    <p:cSldViewPr snapToObjects="1">
      <p:cViewPr varScale="1">
        <p:scale>
          <a:sx n="110" d="100"/>
          <a:sy n="110" d="100"/>
        </p:scale>
        <p:origin x="-840" y="-112"/>
      </p:cViewPr>
      <p:guideLst>
        <p:guide orient="horz" pos="2160"/>
        <p:guide pos="2928"/>
      </p:guideLst>
    </p:cSldViewPr>
  </p:slideViewPr>
  <p:outlineViewPr>
    <p:cViewPr>
      <p:scale>
        <a:sx n="33" d="100"/>
        <a:sy n="33" d="100"/>
      </p:scale>
      <p:origin x="0" y="7201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77" Type="http://schemas.openxmlformats.org/officeDocument/2006/relationships/printerSettings" Target="printerSettings/printerSettings1.bin"/><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notesMaster" Target="notesMasters/notesMaster1.xml"/><Relationship Id="rId79" Type="http://schemas.openxmlformats.org/officeDocument/2006/relationships/viewProps" Target="viewProps.xml"/><Relationship Id="rId80" Type="http://schemas.openxmlformats.org/officeDocument/2006/relationships/theme" Target="theme/theme1.xml"/><Relationship Id="rId81" Type="http://schemas.openxmlformats.org/officeDocument/2006/relationships/tableStyles" Target="tableStyles.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presProps" Target="presProps.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C3847-B8C2-7141-B987-5EAED711ACCE}" type="datetimeFigureOut">
              <a:rPr lang="en-US" smtClean="0"/>
              <a:pPr/>
              <a:t>9/30/09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C2693D-05C2-4A47-9A63-2843FE0591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a:t>
            </a:r>
            <a:r>
              <a:rPr lang="en-US" baseline="0" dirty="0" smtClean="0"/>
              <a:t> 2 is the largest section (more than 30 slides). Parts 1, 3, and 4 are about 10 slides each</a:t>
            </a:r>
            <a:endParaRPr lang="en-US" dirty="0"/>
          </a:p>
        </p:txBody>
      </p:sp>
      <p:sp>
        <p:nvSpPr>
          <p:cNvPr id="4" name="Slide Number Placeholder 3"/>
          <p:cNvSpPr>
            <a:spLocks noGrp="1"/>
          </p:cNvSpPr>
          <p:nvPr>
            <p:ph type="sldNum" sz="quarter" idx="10"/>
          </p:nvPr>
        </p:nvSpPr>
        <p:spPr/>
        <p:txBody>
          <a:bodyPr/>
          <a:lstStyle/>
          <a:p>
            <a:fld id="{D3C2693D-05C2-4A47-9A63-2843FE0591FF}"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C2693D-05C2-4A47-9A63-2843FE0591FF}"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as concise as it gets. To add another label</a:t>
            </a:r>
            <a:r>
              <a:rPr lang="en-US" baseline="0" dirty="0" smtClean="0"/>
              <a:t> to a different concept, you need three more elements: another triple of loc, label, and </a:t>
            </a:r>
            <a:r>
              <a:rPr lang="en-US" baseline="0" dirty="0" err="1" smtClean="0"/>
              <a:t>labelArc</a:t>
            </a:r>
            <a:endParaRPr lang="en-US" dirty="0"/>
          </a:p>
        </p:txBody>
      </p:sp>
      <p:sp>
        <p:nvSpPr>
          <p:cNvPr id="4" name="Slide Number Placeholder 3"/>
          <p:cNvSpPr>
            <a:spLocks noGrp="1"/>
          </p:cNvSpPr>
          <p:nvPr>
            <p:ph type="sldNum" sz="quarter" idx="10"/>
          </p:nvPr>
        </p:nvSpPr>
        <p:spPr/>
        <p:txBody>
          <a:bodyPr/>
          <a:lstStyle/>
          <a:p>
            <a:fld id="{D3C2693D-05C2-4A47-9A63-2843FE0591FF}"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as concise as it gets. To add another label</a:t>
            </a:r>
            <a:r>
              <a:rPr lang="en-US" baseline="0" dirty="0" smtClean="0"/>
              <a:t> to a different concept, you need three more elements: another triple of loc, label, and </a:t>
            </a:r>
            <a:r>
              <a:rPr lang="en-US" baseline="0" dirty="0" err="1" smtClean="0"/>
              <a:t>labelArc</a:t>
            </a:r>
            <a:endParaRPr lang="en-US" dirty="0"/>
          </a:p>
        </p:txBody>
      </p:sp>
      <p:sp>
        <p:nvSpPr>
          <p:cNvPr id="4" name="Slide Number Placeholder 3"/>
          <p:cNvSpPr>
            <a:spLocks noGrp="1"/>
          </p:cNvSpPr>
          <p:nvPr>
            <p:ph type="sldNum" sz="quarter" idx="10"/>
          </p:nvPr>
        </p:nvSpPr>
        <p:spPr/>
        <p:txBody>
          <a:bodyPr/>
          <a:lstStyle/>
          <a:p>
            <a:fld id="{D3C2693D-05C2-4A47-9A63-2843FE0591FF}"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as concise as it gets. To add another label</a:t>
            </a:r>
            <a:r>
              <a:rPr lang="en-US" baseline="0" dirty="0" smtClean="0"/>
              <a:t> to a different concept, you need three more elements: another triple of loc, label, and </a:t>
            </a:r>
            <a:r>
              <a:rPr lang="en-US" baseline="0" dirty="0" err="1" smtClean="0"/>
              <a:t>labelArc</a:t>
            </a:r>
            <a:endParaRPr lang="en-US" dirty="0"/>
          </a:p>
        </p:txBody>
      </p:sp>
      <p:sp>
        <p:nvSpPr>
          <p:cNvPr id="4" name="Slide Number Placeholder 3"/>
          <p:cNvSpPr>
            <a:spLocks noGrp="1"/>
          </p:cNvSpPr>
          <p:nvPr>
            <p:ph type="sldNum" sz="quarter" idx="10"/>
          </p:nvPr>
        </p:nvSpPr>
        <p:spPr/>
        <p:txBody>
          <a:bodyPr/>
          <a:lstStyle/>
          <a:p>
            <a:fld id="{D3C2693D-05C2-4A47-9A63-2843FE0591FF}" type="slidenum">
              <a:rPr lang="en-US" smtClean="0"/>
              <a:pPr/>
              <a:t>46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as concise as it gets. To add another label</a:t>
            </a:r>
            <a:r>
              <a:rPr lang="en-US" baseline="0" dirty="0" smtClean="0"/>
              <a:t> to a different concept, you need three more elements: another triple of loc, label, and </a:t>
            </a:r>
            <a:r>
              <a:rPr lang="en-US" baseline="0" dirty="0" err="1" smtClean="0"/>
              <a:t>labelArc</a:t>
            </a:r>
            <a:endParaRPr lang="en-US" dirty="0"/>
          </a:p>
        </p:txBody>
      </p:sp>
      <p:sp>
        <p:nvSpPr>
          <p:cNvPr id="4" name="Slide Number Placeholder 3"/>
          <p:cNvSpPr>
            <a:spLocks noGrp="1"/>
          </p:cNvSpPr>
          <p:nvPr>
            <p:ph type="sldNum" sz="quarter" idx="10"/>
          </p:nvPr>
        </p:nvSpPr>
        <p:spPr/>
        <p:txBody>
          <a:bodyPr/>
          <a:lstStyle/>
          <a:p>
            <a:fld id="{D3C2693D-05C2-4A47-9A63-2843FE0591FF}" type="slidenum">
              <a:rPr lang="en-US" smtClean="0"/>
              <a:pPr/>
              <a:t>49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as concise as it gets. To add another label</a:t>
            </a:r>
            <a:r>
              <a:rPr lang="en-US" baseline="0" dirty="0" smtClean="0"/>
              <a:t> to a different concept, you need three more elements: another triple of loc, label, and </a:t>
            </a:r>
            <a:r>
              <a:rPr lang="en-US" baseline="0" dirty="0" err="1" smtClean="0"/>
              <a:t>labelArc</a:t>
            </a:r>
            <a:endParaRPr lang="en-US" dirty="0"/>
          </a:p>
        </p:txBody>
      </p:sp>
      <p:sp>
        <p:nvSpPr>
          <p:cNvPr id="4" name="Slide Number Placeholder 3"/>
          <p:cNvSpPr>
            <a:spLocks noGrp="1"/>
          </p:cNvSpPr>
          <p:nvPr>
            <p:ph type="sldNum" sz="quarter" idx="10"/>
          </p:nvPr>
        </p:nvSpPr>
        <p:spPr/>
        <p:txBody>
          <a:bodyPr/>
          <a:lstStyle/>
          <a:p>
            <a:fld id="{D3C2693D-05C2-4A47-9A63-2843FE0591FF}" type="slidenum">
              <a:rPr lang="en-US" smtClean="0"/>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D48FB80-8D4D-3C4D-94E3-9E4C69877468}" type="datetime1">
              <a:rPr lang="en-US"/>
              <a:pPr>
                <a:defRPr/>
              </a:pPr>
              <a:t>9/30/09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295A1D1-63B1-AE4F-9608-A9C2F3F43E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0599" y="2590799"/>
            <a:ext cx="7504113" cy="1371601"/>
          </a:xfrm>
        </p:spPr>
        <p:txBody>
          <a:bodyPr lIns="0" tIns="0" rIns="0" bIns="0"/>
          <a:lstStyle>
            <a:lvl1pPr marL="0" indent="0">
              <a:buNone/>
              <a:defRPr sz="2400" b="1">
                <a:solidFill>
                  <a:srgbClr val="2080C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5"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63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CA"/>
              <a:t>Click to edit Master title style</a:t>
            </a:r>
            <a:endParaRPr lang="en-US"/>
          </a:p>
        </p:txBody>
      </p:sp>
      <p:sp>
        <p:nvSpPr>
          <p:cNvPr id="1027" name="Text Placeholder 2"/>
          <p:cNvSpPr>
            <a:spLocks noGrp="1"/>
          </p:cNvSpPr>
          <p:nvPr>
            <p:ph type="body" idx="1"/>
          </p:nvPr>
        </p:nvSpPr>
        <p:spPr bwMode="auto">
          <a:xfrm>
            <a:off x="457200" y="1447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l" defTabSz="457200" rtl="0" eaLnBrk="0" fontAlgn="base" hangingPunct="0">
        <a:spcBef>
          <a:spcPct val="0"/>
        </a:spcBef>
        <a:spcAft>
          <a:spcPct val="0"/>
        </a:spcAft>
        <a:defRPr sz="2600" b="1" kern="1200">
          <a:solidFill>
            <a:schemeClr val="bg1"/>
          </a:solidFill>
          <a:latin typeface="Arial"/>
          <a:ea typeface="ＭＳ Ｐゴシック" pitchFamily="-106" charset="-128"/>
          <a:cs typeface="ＭＳ Ｐゴシック" pitchFamily="-106" charset="-128"/>
        </a:defRPr>
      </a:lvl1pPr>
      <a:lvl2pPr algn="l" defTabSz="457200" rtl="0" eaLnBrk="0" fontAlgn="base" hangingPunct="0">
        <a:spcBef>
          <a:spcPct val="0"/>
        </a:spcBef>
        <a:spcAft>
          <a:spcPct val="0"/>
        </a:spcAft>
        <a:defRPr sz="2600" b="1">
          <a:solidFill>
            <a:schemeClr val="bg1"/>
          </a:solidFill>
          <a:latin typeface="Arial" pitchFamily="-106" charset="0"/>
          <a:ea typeface="ＭＳ Ｐゴシック" pitchFamily="-106" charset="-128"/>
          <a:cs typeface="ＭＳ Ｐゴシック" pitchFamily="-106" charset="-128"/>
        </a:defRPr>
      </a:lvl2pPr>
      <a:lvl3pPr algn="l" defTabSz="457200" rtl="0" eaLnBrk="0" fontAlgn="base" hangingPunct="0">
        <a:spcBef>
          <a:spcPct val="0"/>
        </a:spcBef>
        <a:spcAft>
          <a:spcPct val="0"/>
        </a:spcAft>
        <a:defRPr sz="2600" b="1">
          <a:solidFill>
            <a:schemeClr val="bg1"/>
          </a:solidFill>
          <a:latin typeface="Arial" pitchFamily="-106" charset="0"/>
          <a:ea typeface="ＭＳ Ｐゴシック" pitchFamily="-106" charset="-128"/>
          <a:cs typeface="ＭＳ Ｐゴシック" pitchFamily="-106" charset="-128"/>
        </a:defRPr>
      </a:lvl3pPr>
      <a:lvl4pPr algn="l" defTabSz="457200" rtl="0" eaLnBrk="0" fontAlgn="base" hangingPunct="0">
        <a:spcBef>
          <a:spcPct val="0"/>
        </a:spcBef>
        <a:spcAft>
          <a:spcPct val="0"/>
        </a:spcAft>
        <a:defRPr sz="2600" b="1">
          <a:solidFill>
            <a:schemeClr val="bg1"/>
          </a:solidFill>
          <a:latin typeface="Arial" pitchFamily="-106" charset="0"/>
          <a:ea typeface="ＭＳ Ｐゴシック" pitchFamily="-106" charset="-128"/>
          <a:cs typeface="ＭＳ Ｐゴシック" pitchFamily="-106" charset="-128"/>
        </a:defRPr>
      </a:lvl4pPr>
      <a:lvl5pPr algn="l" defTabSz="457200" rtl="0" eaLnBrk="0" fontAlgn="base" hangingPunct="0">
        <a:spcBef>
          <a:spcPct val="0"/>
        </a:spcBef>
        <a:spcAft>
          <a:spcPct val="0"/>
        </a:spcAft>
        <a:defRPr sz="2600" b="1">
          <a:solidFill>
            <a:schemeClr val="bg1"/>
          </a:solidFill>
          <a:latin typeface="Arial" pitchFamily="-106" charset="0"/>
          <a:ea typeface="ＭＳ Ｐゴシック" pitchFamily="-106" charset="-128"/>
          <a:cs typeface="ＭＳ Ｐゴシック" pitchFamily="-106" charset="-128"/>
        </a:defRPr>
      </a:lvl5pPr>
      <a:lvl6pPr marL="457200" algn="l" defTabSz="457200" rtl="0" fontAlgn="base">
        <a:spcBef>
          <a:spcPct val="0"/>
        </a:spcBef>
        <a:spcAft>
          <a:spcPct val="0"/>
        </a:spcAft>
        <a:defRPr sz="2600" b="1">
          <a:solidFill>
            <a:schemeClr val="tx1"/>
          </a:solidFill>
          <a:latin typeface="Arial" pitchFamily="-106" charset="0"/>
          <a:ea typeface="ＭＳ Ｐゴシック" pitchFamily="-106" charset="-128"/>
        </a:defRPr>
      </a:lvl6pPr>
      <a:lvl7pPr marL="914400" algn="l" defTabSz="457200" rtl="0" fontAlgn="base">
        <a:spcBef>
          <a:spcPct val="0"/>
        </a:spcBef>
        <a:spcAft>
          <a:spcPct val="0"/>
        </a:spcAft>
        <a:defRPr sz="2600" b="1">
          <a:solidFill>
            <a:schemeClr val="tx1"/>
          </a:solidFill>
          <a:latin typeface="Arial" pitchFamily="-106" charset="0"/>
          <a:ea typeface="ＭＳ Ｐゴシック" pitchFamily="-106" charset="-128"/>
        </a:defRPr>
      </a:lvl7pPr>
      <a:lvl8pPr marL="1371600" algn="l" defTabSz="457200" rtl="0" fontAlgn="base">
        <a:spcBef>
          <a:spcPct val="0"/>
        </a:spcBef>
        <a:spcAft>
          <a:spcPct val="0"/>
        </a:spcAft>
        <a:defRPr sz="2600" b="1">
          <a:solidFill>
            <a:schemeClr val="tx1"/>
          </a:solidFill>
          <a:latin typeface="Arial" pitchFamily="-106" charset="0"/>
          <a:ea typeface="ＭＳ Ｐゴシック" pitchFamily="-106" charset="-128"/>
        </a:defRPr>
      </a:lvl8pPr>
      <a:lvl9pPr marL="1828800" algn="l" defTabSz="457200" rtl="0" fontAlgn="base">
        <a:spcBef>
          <a:spcPct val="0"/>
        </a:spcBef>
        <a:spcAft>
          <a:spcPct val="0"/>
        </a:spcAft>
        <a:defRPr sz="2600" b="1">
          <a:solidFill>
            <a:schemeClr val="tx1"/>
          </a:solidFill>
          <a:latin typeface="Arial" pitchFamily="-106" charset="0"/>
          <a:ea typeface="ＭＳ Ｐゴシック" pitchFamily="-106" charset="-128"/>
        </a:defRPr>
      </a:lvl9pPr>
    </p:titleStyle>
    <p:bodyStyle>
      <a:lvl1pPr marL="342900" indent="-342900" algn="l" defTabSz="457200" rtl="0" eaLnBrk="0" fontAlgn="base" hangingPunct="0">
        <a:lnSpc>
          <a:spcPct val="150000"/>
        </a:lnSpc>
        <a:spcBef>
          <a:spcPct val="20000"/>
        </a:spcBef>
        <a:spcAft>
          <a:spcPct val="0"/>
        </a:spcAft>
        <a:buClr>
          <a:srgbClr val="378EC8"/>
        </a:buClr>
        <a:buFont typeface="Wingdings" pitchFamily="-106" charset="2"/>
        <a:buChar char="§"/>
        <a:defRPr sz="2200" kern="1200">
          <a:solidFill>
            <a:schemeClr val="tx1"/>
          </a:solidFill>
          <a:latin typeface="Arial"/>
          <a:ea typeface="ＭＳ Ｐゴシック" pitchFamily="-106" charset="-128"/>
          <a:cs typeface="ＭＳ Ｐゴシック" pitchFamily="-106" charset="-128"/>
        </a:defRPr>
      </a:lvl1pPr>
      <a:lvl2pPr marL="742950" indent="-285750" algn="l" defTabSz="457200" rtl="0" eaLnBrk="0" fontAlgn="base" hangingPunct="0">
        <a:lnSpc>
          <a:spcPct val="150000"/>
        </a:lnSpc>
        <a:spcBef>
          <a:spcPct val="20000"/>
        </a:spcBef>
        <a:spcAft>
          <a:spcPct val="0"/>
        </a:spcAft>
        <a:buClr>
          <a:srgbClr val="378EC8"/>
        </a:buClr>
        <a:buFont typeface="Wingdings" pitchFamily="-106" charset="2"/>
        <a:buChar char="§"/>
        <a:defRPr kern="1200">
          <a:solidFill>
            <a:schemeClr val="tx1"/>
          </a:solidFill>
          <a:latin typeface="Arial"/>
          <a:ea typeface="ＭＳ Ｐゴシック" pitchFamily="-106" charset="-128"/>
          <a:cs typeface="Arial"/>
        </a:defRPr>
      </a:lvl2pPr>
      <a:lvl3pPr marL="1143000" indent="-228600" algn="l" defTabSz="457200" rtl="0" eaLnBrk="0" fontAlgn="base" hangingPunct="0">
        <a:lnSpc>
          <a:spcPct val="150000"/>
        </a:lnSpc>
        <a:spcBef>
          <a:spcPct val="20000"/>
        </a:spcBef>
        <a:spcAft>
          <a:spcPct val="0"/>
        </a:spcAft>
        <a:buClr>
          <a:srgbClr val="378EC8"/>
        </a:buClr>
        <a:buFont typeface="Wingdings" pitchFamily="-106" charset="2"/>
        <a:buChar char="§"/>
        <a:defRPr sz="1600" kern="1200">
          <a:solidFill>
            <a:schemeClr val="tx1"/>
          </a:solidFill>
          <a:latin typeface="Arial"/>
          <a:ea typeface="ＭＳ Ｐゴシック" pitchFamily="-106" charset="-128"/>
          <a:cs typeface="Arial"/>
        </a:defRPr>
      </a:lvl3pPr>
      <a:lvl4pPr marL="1600200" indent="-228600" algn="l" defTabSz="457200" rtl="0" eaLnBrk="0" fontAlgn="base" hangingPunct="0">
        <a:lnSpc>
          <a:spcPct val="150000"/>
        </a:lnSpc>
        <a:spcBef>
          <a:spcPct val="20000"/>
        </a:spcBef>
        <a:spcAft>
          <a:spcPct val="0"/>
        </a:spcAft>
        <a:buClr>
          <a:srgbClr val="378EC8"/>
        </a:buClr>
        <a:buFont typeface="Wingdings" pitchFamily="-106" charset="2"/>
        <a:buChar char="§"/>
        <a:defRPr sz="1400" kern="1200">
          <a:solidFill>
            <a:schemeClr val="tx1"/>
          </a:solidFill>
          <a:latin typeface="Arial"/>
          <a:ea typeface="ＭＳ Ｐゴシック" pitchFamily="-106" charset="-128"/>
          <a:cs typeface="Arial"/>
        </a:defRPr>
      </a:lvl4pPr>
      <a:lvl5pPr marL="2057400" indent="-228600" algn="l" defTabSz="457200" rtl="0" eaLnBrk="0" fontAlgn="base" hangingPunct="0">
        <a:lnSpc>
          <a:spcPct val="150000"/>
        </a:lnSpc>
        <a:spcBef>
          <a:spcPct val="20000"/>
        </a:spcBef>
        <a:spcAft>
          <a:spcPct val="0"/>
        </a:spcAft>
        <a:buClr>
          <a:srgbClr val="378EC8"/>
        </a:buClr>
        <a:buFont typeface="Wingdings" pitchFamily="-106" charset="2"/>
        <a:buChar char="§"/>
        <a:defRPr sz="1200" kern="1200">
          <a:solidFill>
            <a:schemeClr val="tx1"/>
          </a:solidFill>
          <a:latin typeface="Arial"/>
          <a:ea typeface="ＭＳ Ｐゴシック" pitchFamily="-106"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edgar-online.com/Portals/0/pdf/SEC/XBRLrule.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lenzconsulting.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lenzconsulting.com" TargetMode="External"/><Relationship Id="rId3" Type="http://schemas.openxmlformats.org/officeDocument/2006/relationships/hyperlink" Target="http://xmlguild.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4" Type="http://schemas.openxmlformats.org/officeDocument/2006/relationships/hyperlink" Target="http://hitachidatainteractive.com/2009/06/09/considering-alternate-representations-of-xbrl/" TargetMode="External"/><Relationship Id="rId1" Type="http://schemas.openxmlformats.org/officeDocument/2006/relationships/slideLayout" Target="../slideLayouts/slideLayout2.xml"/><Relationship Id="rId2" Type="http://schemas.openxmlformats.org/officeDocument/2006/relationships/hyperlink" Target="http://xbrl.org/Specification/XBRL-RECOMMENDATION-2003-12-31+Corrected-Errata-2008-07-02.htm" TargetMode="External"/><Relationship Id="rId3" Type="http://schemas.openxmlformats.org/officeDocument/2006/relationships/hyperlink" Target="http://twitter.com/xbrlfilings" TargetMode="External"/><Relationship Id="rId5" Type="http://schemas.openxmlformats.org/officeDocument/2006/relationships/hyperlink" Target="http://hitachidatainteractive.com/2009/06/30/admitting-the-obvious-about-xbrl/"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xbrl.org"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xbrl.org/Home/AICPA_XBRL_history_09_web_final.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 mandates “Interactive Data”</a:t>
            </a:r>
            <a:endParaRPr lang="en-US" dirty="0"/>
          </a:p>
        </p:txBody>
      </p:sp>
      <p:sp>
        <p:nvSpPr>
          <p:cNvPr id="3" name="Content Placeholder 2"/>
          <p:cNvSpPr>
            <a:spLocks noGrp="1"/>
          </p:cNvSpPr>
          <p:nvPr>
            <p:ph idx="1"/>
          </p:nvPr>
        </p:nvSpPr>
        <p:spPr/>
        <p:txBody>
          <a:bodyPr/>
          <a:lstStyle/>
          <a:p>
            <a:r>
              <a:rPr lang="en-US" dirty="0" smtClean="0"/>
              <a:t>All public companies will be required to deliver their financial statements to the SEC—and publish them on their company websites—in XBRL format, which the SEC colloquially refers to as “Interactive Data"</a:t>
            </a:r>
          </a:p>
          <a:p>
            <a:r>
              <a:rPr lang="en-US" dirty="0" smtClean="0"/>
              <a:t>The </a:t>
            </a:r>
            <a:r>
              <a:rPr lang="en-US" dirty="0" err="1" smtClean="0"/>
              <a:t>SEC’s</a:t>
            </a:r>
            <a:r>
              <a:rPr lang="en-US" dirty="0" smtClean="0"/>
              <a:t> rule:</a:t>
            </a:r>
          </a:p>
          <a:p>
            <a:pPr lvl="1"/>
            <a:r>
              <a:rPr lang="en-US" dirty="0" smtClean="0">
                <a:hlinkClick r:id="rId2"/>
              </a:rPr>
              <a:t>http://www.edgar-online.com/Portals/0/pdf/SEC/XBRLrule.pdf</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lstStyle/>
          <a:p>
            <a:r>
              <a:rPr lang="en-US" dirty="0" smtClean="0"/>
              <a:t>Concept</a:t>
            </a:r>
          </a:p>
          <a:p>
            <a:pPr lvl="1"/>
            <a:r>
              <a:rPr lang="en-US" dirty="0" smtClean="0"/>
              <a:t>The definition of a line item, such as “Total Income”</a:t>
            </a:r>
          </a:p>
          <a:p>
            <a:r>
              <a:rPr lang="en-US" dirty="0" smtClean="0"/>
              <a:t>Fact</a:t>
            </a:r>
          </a:p>
          <a:p>
            <a:pPr lvl="1"/>
            <a:r>
              <a:rPr lang="en-US" dirty="0" smtClean="0"/>
              <a:t>A </a:t>
            </a:r>
            <a:r>
              <a:rPr lang="en-US" i="1" dirty="0" smtClean="0"/>
              <a:t>value</a:t>
            </a:r>
            <a:r>
              <a:rPr lang="en-US" dirty="0" smtClean="0"/>
              <a:t> associated with a </a:t>
            </a:r>
            <a:r>
              <a:rPr lang="en-US" i="1" dirty="0" smtClean="0"/>
              <a:t>concept</a:t>
            </a:r>
            <a:r>
              <a:rPr lang="en-US" dirty="0" smtClean="0"/>
              <a:t> in a particular </a:t>
            </a:r>
            <a:r>
              <a:rPr lang="en-US" i="1" dirty="0" smtClean="0"/>
              <a:t>context</a:t>
            </a:r>
          </a:p>
          <a:p>
            <a:pPr lvl="1"/>
            <a:r>
              <a:rPr lang="en-US" dirty="0" smtClean="0"/>
              <a:t>E.g., “</a:t>
            </a:r>
            <a:r>
              <a:rPr lang="en-US" dirty="0" smtClean="0">
                <a:effectLst>
                  <a:glow rad="101600">
                    <a:schemeClr val="accent6">
                      <a:alpha val="75000"/>
                    </a:schemeClr>
                  </a:glow>
                </a:effectLst>
              </a:rPr>
              <a:t>Total Income </a:t>
            </a:r>
            <a:r>
              <a:rPr lang="en-US" dirty="0" smtClean="0"/>
              <a:t>in </a:t>
            </a:r>
            <a:r>
              <a:rPr lang="en-US" dirty="0" smtClean="0">
                <a:effectLst>
                  <a:glow rad="101600">
                    <a:schemeClr val="accent6">
                      <a:alpha val="75000"/>
                    </a:schemeClr>
                  </a:glow>
                </a:effectLst>
              </a:rPr>
              <a:t>Q3 2009</a:t>
            </a:r>
            <a:r>
              <a:rPr lang="en-US" dirty="0" smtClean="0"/>
              <a:t> was </a:t>
            </a:r>
            <a:r>
              <a:rPr lang="en-US" dirty="0" smtClean="0">
                <a:effectLst>
                  <a:glow rad="101600">
                    <a:schemeClr val="accent6">
                      <a:alpha val="75000"/>
                    </a:schemeClr>
                  </a:glow>
                </a:effectLst>
              </a:rPr>
              <a:t>$500,000</a:t>
            </a:r>
            <a:r>
              <a:rPr lang="en-US" dirty="0" smtClean="0"/>
              <a:t>”</a:t>
            </a:r>
          </a:p>
        </p:txBody>
      </p:sp>
      <p:cxnSp>
        <p:nvCxnSpPr>
          <p:cNvPr id="4" name="Straight Connector 3"/>
          <p:cNvCxnSpPr/>
          <p:nvPr/>
        </p:nvCxnSpPr>
        <p:spPr>
          <a:xfrm rot="5400000" flipH="1" flipV="1">
            <a:off x="1764938" y="4103255"/>
            <a:ext cx="838202" cy="558079"/>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rot="5400000" flipH="1" flipV="1">
            <a:off x="3451860" y="4381500"/>
            <a:ext cx="838201" cy="158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6200000" flipV="1">
            <a:off x="5066904" y="4229500"/>
            <a:ext cx="838995" cy="304798"/>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371600" y="4789727"/>
            <a:ext cx="1524000" cy="381000"/>
          </a:xfrm>
          <a:prstGeom prst="rect">
            <a:avLst/>
          </a:prstGeom>
          <a:noFill/>
        </p:spPr>
        <p:txBody>
          <a:bodyPr wrap="square" rtlCol="0">
            <a:spAutoFit/>
          </a:bodyPr>
          <a:lstStyle/>
          <a:p>
            <a:r>
              <a:rPr lang="en-US" dirty="0" smtClean="0"/>
              <a:t>concept</a:t>
            </a:r>
            <a:endParaRPr lang="en-US" dirty="0"/>
          </a:p>
        </p:txBody>
      </p:sp>
      <p:sp>
        <p:nvSpPr>
          <p:cNvPr id="19" name="TextBox 18"/>
          <p:cNvSpPr txBox="1"/>
          <p:nvPr/>
        </p:nvSpPr>
        <p:spPr>
          <a:xfrm>
            <a:off x="3352800" y="4801395"/>
            <a:ext cx="1066800" cy="369332"/>
          </a:xfrm>
          <a:prstGeom prst="rect">
            <a:avLst/>
          </a:prstGeom>
          <a:noFill/>
        </p:spPr>
        <p:txBody>
          <a:bodyPr wrap="square" rtlCol="0">
            <a:spAutoFit/>
          </a:bodyPr>
          <a:lstStyle/>
          <a:p>
            <a:r>
              <a:rPr lang="en-US" dirty="0" smtClean="0"/>
              <a:t>context</a:t>
            </a:r>
          </a:p>
        </p:txBody>
      </p:sp>
      <p:sp>
        <p:nvSpPr>
          <p:cNvPr id="20" name="TextBox 19"/>
          <p:cNvSpPr txBox="1"/>
          <p:nvPr/>
        </p:nvSpPr>
        <p:spPr>
          <a:xfrm>
            <a:off x="5334002" y="4801397"/>
            <a:ext cx="1524000" cy="369332"/>
          </a:xfrm>
          <a:prstGeom prst="rect">
            <a:avLst/>
          </a:prstGeom>
          <a:noFill/>
        </p:spPr>
        <p:txBody>
          <a:bodyPr wrap="square" rtlCol="0">
            <a:spAutoFit/>
          </a:bodyPr>
          <a:lstStyle/>
          <a:p>
            <a:r>
              <a:rPr lang="en-US" dirty="0" smtClean="0"/>
              <a:t>value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(GOOG balance sheet from </a:t>
            </a:r>
            <a:r>
              <a:rPr lang="en-US" dirty="0" err="1" smtClean="0"/>
              <a:t>yahoo.com</a:t>
            </a:r>
            <a:r>
              <a:rPr lang="en-US" dirty="0" smtClean="0"/>
              <a:t>)</a:t>
            </a:r>
            <a:endParaRPr lang="en-US" dirty="0"/>
          </a:p>
        </p:txBody>
      </p:sp>
      <p:pic>
        <p:nvPicPr>
          <p:cNvPr id="5" name="Picture 4"/>
          <p:cNvPicPr>
            <a:picLocks noChangeAspect="1"/>
          </p:cNvPicPr>
          <p:nvPr/>
        </p:nvPicPr>
        <p:blipFill>
          <a:blip r:embed="rId2"/>
          <a:stretch>
            <a:fillRect/>
          </a:stretch>
        </p:blipFill>
        <p:spPr>
          <a:xfrm>
            <a:off x="736600" y="1130300"/>
            <a:ext cx="7670800" cy="48895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(GOOG balance sheet from </a:t>
            </a:r>
            <a:r>
              <a:rPr lang="en-US" dirty="0" err="1" smtClean="0"/>
              <a:t>yahoo.com</a:t>
            </a:r>
            <a:r>
              <a:rPr lang="en-US" dirty="0" smtClean="0"/>
              <a:t>)</a:t>
            </a:r>
            <a:endParaRPr lang="en-US" dirty="0"/>
          </a:p>
        </p:txBody>
      </p:sp>
      <p:pic>
        <p:nvPicPr>
          <p:cNvPr id="5" name="Picture 4"/>
          <p:cNvPicPr>
            <a:picLocks noChangeAspect="1"/>
          </p:cNvPicPr>
          <p:nvPr/>
        </p:nvPicPr>
        <p:blipFill>
          <a:blip r:embed="rId2"/>
          <a:stretch>
            <a:fillRect/>
          </a:stretch>
        </p:blipFill>
        <p:spPr>
          <a:xfrm>
            <a:off x="736600" y="1130300"/>
            <a:ext cx="7670800" cy="4889500"/>
          </a:xfrm>
          <a:prstGeom prst="rect">
            <a:avLst/>
          </a:prstGeom>
        </p:spPr>
      </p:pic>
      <p:sp>
        <p:nvSpPr>
          <p:cNvPr id="6" name="TextBox 5"/>
          <p:cNvSpPr txBox="1"/>
          <p:nvPr/>
        </p:nvSpPr>
        <p:spPr>
          <a:xfrm>
            <a:off x="152400" y="6096000"/>
            <a:ext cx="1676400" cy="369332"/>
          </a:xfrm>
          <a:prstGeom prst="rect">
            <a:avLst/>
          </a:prstGeom>
          <a:noFill/>
        </p:spPr>
        <p:txBody>
          <a:bodyPr wrap="square" rtlCol="0">
            <a:spAutoFit/>
          </a:bodyPr>
          <a:lstStyle/>
          <a:p>
            <a:r>
              <a:rPr lang="en-US" dirty="0" smtClean="0"/>
              <a:t>Concepts</a:t>
            </a:r>
            <a:endParaRPr lang="en-US" dirty="0"/>
          </a:p>
        </p:txBody>
      </p:sp>
      <p:cxnSp>
        <p:nvCxnSpPr>
          <p:cNvPr id="13" name="Elbow Connector 12"/>
          <p:cNvCxnSpPr/>
          <p:nvPr/>
        </p:nvCxnSpPr>
        <p:spPr>
          <a:xfrm flipV="1">
            <a:off x="1295404" y="6019800"/>
            <a:ext cx="863596" cy="30480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736600" y="1676400"/>
            <a:ext cx="2692400" cy="4343400"/>
          </a:xfrm>
          <a:prstGeom prst="roundRect">
            <a:avLst>
              <a:gd name="adj" fmla="val 7080"/>
            </a:avLst>
          </a:prstGeom>
          <a:solidFill>
            <a:srgbClr val="FFFF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(GOOG balance sheet from </a:t>
            </a:r>
            <a:r>
              <a:rPr lang="en-US" dirty="0" err="1" smtClean="0"/>
              <a:t>yahoo.com</a:t>
            </a:r>
            <a:r>
              <a:rPr lang="en-US" dirty="0" smtClean="0"/>
              <a:t>)</a:t>
            </a:r>
            <a:endParaRPr lang="en-US" dirty="0"/>
          </a:p>
        </p:txBody>
      </p:sp>
      <p:pic>
        <p:nvPicPr>
          <p:cNvPr id="5" name="Picture 4"/>
          <p:cNvPicPr>
            <a:picLocks noChangeAspect="1"/>
          </p:cNvPicPr>
          <p:nvPr/>
        </p:nvPicPr>
        <p:blipFill>
          <a:blip r:embed="rId2"/>
          <a:stretch>
            <a:fillRect/>
          </a:stretch>
        </p:blipFill>
        <p:spPr>
          <a:xfrm>
            <a:off x="736600" y="1130300"/>
            <a:ext cx="7670800" cy="4889500"/>
          </a:xfrm>
          <a:prstGeom prst="rect">
            <a:avLst/>
          </a:prstGeom>
        </p:spPr>
      </p:pic>
      <p:sp>
        <p:nvSpPr>
          <p:cNvPr id="6" name="TextBox 5"/>
          <p:cNvSpPr txBox="1"/>
          <p:nvPr/>
        </p:nvSpPr>
        <p:spPr>
          <a:xfrm>
            <a:off x="152400" y="6096000"/>
            <a:ext cx="1676400" cy="369332"/>
          </a:xfrm>
          <a:prstGeom prst="rect">
            <a:avLst/>
          </a:prstGeom>
          <a:noFill/>
        </p:spPr>
        <p:txBody>
          <a:bodyPr wrap="square" rtlCol="0">
            <a:spAutoFit/>
          </a:bodyPr>
          <a:lstStyle/>
          <a:p>
            <a:r>
              <a:rPr lang="en-US" dirty="0" smtClean="0"/>
              <a:t>Concepts</a:t>
            </a:r>
            <a:endParaRPr lang="en-US" dirty="0"/>
          </a:p>
        </p:txBody>
      </p:sp>
      <p:cxnSp>
        <p:nvCxnSpPr>
          <p:cNvPr id="13" name="Elbow Connector 12"/>
          <p:cNvCxnSpPr/>
          <p:nvPr/>
        </p:nvCxnSpPr>
        <p:spPr>
          <a:xfrm flipV="1">
            <a:off x="1295404" y="6019800"/>
            <a:ext cx="863596" cy="30480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736600" y="1676400"/>
            <a:ext cx="2692400" cy="4343400"/>
          </a:xfrm>
          <a:prstGeom prst="roundRect">
            <a:avLst>
              <a:gd name="adj" fmla="val 7080"/>
            </a:avLst>
          </a:prstGeom>
          <a:solidFill>
            <a:srgbClr val="FFFF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4648200" y="2286000"/>
            <a:ext cx="3759200" cy="3733800"/>
          </a:xfrm>
          <a:prstGeom prst="roundRect">
            <a:avLst>
              <a:gd name="adj" fmla="val 7080"/>
            </a:avLst>
          </a:prstGeom>
          <a:solidFill>
            <a:srgbClr val="FF6600">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Elbow Connector 12"/>
          <p:cNvCxnSpPr/>
          <p:nvPr/>
        </p:nvCxnSpPr>
        <p:spPr>
          <a:xfrm flipV="1">
            <a:off x="5003804" y="6019800"/>
            <a:ext cx="863596" cy="30480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191000" y="6096000"/>
            <a:ext cx="990600" cy="369332"/>
          </a:xfrm>
          <a:prstGeom prst="rect">
            <a:avLst/>
          </a:prstGeom>
          <a:noFill/>
        </p:spPr>
        <p:txBody>
          <a:bodyPr wrap="square" rtlCol="0">
            <a:spAutoFit/>
          </a:bodyPr>
          <a:lstStyle/>
          <a:p>
            <a:r>
              <a:rPr lang="en-US" dirty="0" smtClean="0"/>
              <a:t>Values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(GOOG balance sheet from </a:t>
            </a:r>
            <a:r>
              <a:rPr lang="en-US" dirty="0" err="1" smtClean="0"/>
              <a:t>yahoo.com</a:t>
            </a:r>
            <a:r>
              <a:rPr lang="en-US" dirty="0" smtClean="0"/>
              <a:t>)</a:t>
            </a:r>
            <a:endParaRPr lang="en-US" dirty="0"/>
          </a:p>
        </p:txBody>
      </p:sp>
      <p:pic>
        <p:nvPicPr>
          <p:cNvPr id="5" name="Picture 4"/>
          <p:cNvPicPr>
            <a:picLocks noChangeAspect="1"/>
          </p:cNvPicPr>
          <p:nvPr/>
        </p:nvPicPr>
        <p:blipFill>
          <a:blip r:embed="rId2"/>
          <a:stretch>
            <a:fillRect/>
          </a:stretch>
        </p:blipFill>
        <p:spPr>
          <a:xfrm>
            <a:off x="736600" y="1130300"/>
            <a:ext cx="7670800" cy="4889500"/>
          </a:xfrm>
          <a:prstGeom prst="rect">
            <a:avLst/>
          </a:prstGeom>
        </p:spPr>
      </p:pic>
      <p:sp>
        <p:nvSpPr>
          <p:cNvPr id="6" name="TextBox 5"/>
          <p:cNvSpPr txBox="1"/>
          <p:nvPr/>
        </p:nvSpPr>
        <p:spPr>
          <a:xfrm>
            <a:off x="152400" y="6096000"/>
            <a:ext cx="1676400" cy="369332"/>
          </a:xfrm>
          <a:prstGeom prst="rect">
            <a:avLst/>
          </a:prstGeom>
          <a:noFill/>
        </p:spPr>
        <p:txBody>
          <a:bodyPr wrap="square" rtlCol="0">
            <a:spAutoFit/>
          </a:bodyPr>
          <a:lstStyle/>
          <a:p>
            <a:r>
              <a:rPr lang="en-US" dirty="0" smtClean="0"/>
              <a:t>Concepts</a:t>
            </a:r>
            <a:endParaRPr lang="en-US" dirty="0"/>
          </a:p>
        </p:txBody>
      </p:sp>
      <p:cxnSp>
        <p:nvCxnSpPr>
          <p:cNvPr id="13" name="Elbow Connector 12"/>
          <p:cNvCxnSpPr/>
          <p:nvPr/>
        </p:nvCxnSpPr>
        <p:spPr>
          <a:xfrm flipV="1">
            <a:off x="1295404" y="6019800"/>
            <a:ext cx="863596" cy="30480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736600" y="1676400"/>
            <a:ext cx="2692400" cy="4343400"/>
          </a:xfrm>
          <a:prstGeom prst="roundRect">
            <a:avLst>
              <a:gd name="adj" fmla="val 7080"/>
            </a:avLst>
          </a:prstGeom>
          <a:solidFill>
            <a:srgbClr val="FFFF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4648200" y="2286000"/>
            <a:ext cx="3759200" cy="3733800"/>
          </a:xfrm>
          <a:prstGeom prst="roundRect">
            <a:avLst>
              <a:gd name="adj" fmla="val 7080"/>
            </a:avLst>
          </a:prstGeom>
          <a:solidFill>
            <a:srgbClr val="FF6600">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Elbow Connector 12"/>
          <p:cNvCxnSpPr/>
          <p:nvPr/>
        </p:nvCxnSpPr>
        <p:spPr>
          <a:xfrm flipV="1">
            <a:off x="5003804" y="6019800"/>
            <a:ext cx="863596" cy="30480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191000" y="6096000"/>
            <a:ext cx="990600" cy="369332"/>
          </a:xfrm>
          <a:prstGeom prst="rect">
            <a:avLst/>
          </a:prstGeom>
          <a:noFill/>
        </p:spPr>
        <p:txBody>
          <a:bodyPr wrap="square" rtlCol="0">
            <a:spAutoFit/>
          </a:bodyPr>
          <a:lstStyle/>
          <a:p>
            <a:r>
              <a:rPr lang="en-US" dirty="0" smtClean="0"/>
              <a:t>Values</a:t>
            </a:r>
            <a:endParaRPr lang="en-US" dirty="0"/>
          </a:p>
        </p:txBody>
      </p:sp>
      <p:sp>
        <p:nvSpPr>
          <p:cNvPr id="10" name="Rounded Rectangle 9"/>
          <p:cNvSpPr/>
          <p:nvPr/>
        </p:nvSpPr>
        <p:spPr>
          <a:xfrm>
            <a:off x="4724400" y="1371600"/>
            <a:ext cx="3759200" cy="304800"/>
          </a:xfrm>
          <a:prstGeom prst="roundRect">
            <a:avLst>
              <a:gd name="adj" fmla="val 50000"/>
            </a:avLst>
          </a:prstGeom>
          <a:solidFill>
            <a:srgbClr val="FF0000">
              <a:alpha val="1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733800" y="1764268"/>
            <a:ext cx="1676400" cy="369332"/>
          </a:xfrm>
          <a:prstGeom prst="rect">
            <a:avLst/>
          </a:prstGeom>
          <a:noFill/>
        </p:spPr>
        <p:txBody>
          <a:bodyPr wrap="square" rtlCol="0">
            <a:spAutoFit/>
          </a:bodyPr>
          <a:lstStyle/>
          <a:p>
            <a:r>
              <a:rPr lang="en-US" dirty="0" smtClean="0"/>
              <a:t>Contexts</a:t>
            </a:r>
          </a:p>
        </p:txBody>
      </p:sp>
      <p:cxnSp>
        <p:nvCxnSpPr>
          <p:cNvPr id="12" name="Elbow Connector 12"/>
          <p:cNvCxnSpPr/>
          <p:nvPr/>
        </p:nvCxnSpPr>
        <p:spPr>
          <a:xfrm flipV="1">
            <a:off x="4800600" y="1676400"/>
            <a:ext cx="863596" cy="30480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(GOOG balance sheet from </a:t>
            </a:r>
            <a:r>
              <a:rPr lang="en-US" dirty="0" err="1" smtClean="0"/>
              <a:t>yahoo.com</a:t>
            </a:r>
            <a:r>
              <a:rPr lang="en-US" dirty="0" smtClean="0"/>
              <a:t>)</a:t>
            </a:r>
            <a:endParaRPr lang="en-US" dirty="0"/>
          </a:p>
        </p:txBody>
      </p:sp>
      <p:pic>
        <p:nvPicPr>
          <p:cNvPr id="5" name="Picture 4"/>
          <p:cNvPicPr>
            <a:picLocks noChangeAspect="1"/>
          </p:cNvPicPr>
          <p:nvPr/>
        </p:nvPicPr>
        <p:blipFill>
          <a:blip r:embed="rId2"/>
          <a:stretch>
            <a:fillRect/>
          </a:stretch>
        </p:blipFill>
        <p:spPr>
          <a:xfrm>
            <a:off x="736600" y="1130300"/>
            <a:ext cx="7670800" cy="4889500"/>
          </a:xfrm>
          <a:prstGeom prst="rect">
            <a:avLst/>
          </a:prstGeom>
        </p:spPr>
      </p:pic>
      <p:sp>
        <p:nvSpPr>
          <p:cNvPr id="15" name="L-Shape 14"/>
          <p:cNvSpPr/>
          <p:nvPr/>
        </p:nvSpPr>
        <p:spPr>
          <a:xfrm rot="16200000">
            <a:off x="2743200" y="-304800"/>
            <a:ext cx="1219200" cy="4572000"/>
          </a:xfrm>
          <a:prstGeom prst="corner">
            <a:avLst>
              <a:gd name="adj1" fmla="val 70728"/>
              <a:gd name="adj2" fmla="val 22902"/>
            </a:avLst>
          </a:prstGeom>
          <a:solidFill>
            <a:srgbClr val="FF0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947806" y="2667000"/>
            <a:ext cx="633594" cy="369332"/>
          </a:xfrm>
          <a:prstGeom prst="rect">
            <a:avLst/>
          </a:prstGeom>
          <a:noFill/>
        </p:spPr>
        <p:txBody>
          <a:bodyPr wrap="none" rtlCol="0">
            <a:spAutoFit/>
          </a:bodyPr>
          <a:lstStyle/>
          <a:p>
            <a:r>
              <a:rPr lang="en-US" dirty="0" smtClean="0"/>
              <a:t>Fact</a:t>
            </a:r>
            <a:endParaRPr lang="en-US" dirty="0"/>
          </a:p>
        </p:txBody>
      </p:sp>
      <p:cxnSp>
        <p:nvCxnSpPr>
          <p:cNvPr id="17" name="Elbow Connector 12"/>
          <p:cNvCxnSpPr/>
          <p:nvPr/>
        </p:nvCxnSpPr>
        <p:spPr>
          <a:xfrm flipV="1">
            <a:off x="3581400" y="2590800"/>
            <a:ext cx="863596" cy="30480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vs. facts: an elegant distinction</a:t>
            </a:r>
            <a:endParaRPr lang="en-US" dirty="0"/>
          </a:p>
        </p:txBody>
      </p:sp>
      <p:sp>
        <p:nvSpPr>
          <p:cNvPr id="3" name="Content Placeholder 2"/>
          <p:cNvSpPr>
            <a:spLocks noGrp="1"/>
          </p:cNvSpPr>
          <p:nvPr>
            <p:ph idx="1"/>
          </p:nvPr>
        </p:nvSpPr>
        <p:spPr>
          <a:xfrm>
            <a:off x="457200" y="1219200"/>
            <a:ext cx="8229600" cy="4800600"/>
          </a:xfrm>
        </p:spPr>
        <p:txBody>
          <a:bodyPr/>
          <a:lstStyle/>
          <a:p>
            <a:r>
              <a:rPr lang="en-US" i="1" dirty="0" smtClean="0"/>
              <a:t>Concepts</a:t>
            </a:r>
            <a:r>
              <a:rPr lang="en-US" dirty="0" smtClean="0"/>
              <a:t> are fairly stable over time</a:t>
            </a:r>
          </a:p>
          <a:p>
            <a:pPr lvl="1"/>
            <a:r>
              <a:rPr lang="en-US" dirty="0" smtClean="0"/>
              <a:t>Most of the work in choosing them is done during an up-front analysis when a company decides to start using XBRL</a:t>
            </a:r>
          </a:p>
          <a:p>
            <a:pPr lvl="1"/>
            <a:r>
              <a:rPr lang="en-US" dirty="0" smtClean="0"/>
              <a:t>A company can define new concepts or it can use existing concepts defined elsewhere, e.g., US GAAP XBRL taxonomies</a:t>
            </a:r>
          </a:p>
          <a:p>
            <a:r>
              <a:rPr lang="en-US" dirty="0" smtClean="0"/>
              <a:t>On the other hand, new </a:t>
            </a:r>
            <a:r>
              <a:rPr lang="en-US" i="1" dirty="0" smtClean="0"/>
              <a:t>facts</a:t>
            </a:r>
            <a:r>
              <a:rPr lang="en-US" dirty="0" smtClean="0"/>
              <a:t> are created in every report</a:t>
            </a:r>
          </a:p>
          <a:p>
            <a:pPr lvl="1"/>
            <a:r>
              <a:rPr lang="en-US" dirty="0" smtClean="0"/>
              <a:t>New numbers every quarter</a:t>
            </a:r>
          </a:p>
          <a:p>
            <a:pPr lvl="1"/>
            <a:r>
              <a:rPr lang="en-US" dirty="0" smtClean="0"/>
              <a:t>Each new period (e.g., quarter or year) represents a new context</a:t>
            </a:r>
          </a:p>
          <a:p>
            <a:r>
              <a:rPr lang="en-US" dirty="0" smtClean="0"/>
              <a:t>A company </a:t>
            </a:r>
            <a:r>
              <a:rPr lang="en-US" i="1" dirty="0" smtClean="0"/>
              <a:t>can</a:t>
            </a:r>
            <a:r>
              <a:rPr lang="en-US" dirty="0" smtClean="0"/>
              <a:t> define new concepts later but usually won’t have 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tools are essential</a:t>
            </a:r>
            <a:endParaRPr lang="en-US" dirty="0"/>
          </a:p>
        </p:txBody>
      </p:sp>
      <p:pic>
        <p:nvPicPr>
          <p:cNvPr id="9" name="Picture 8"/>
          <p:cNvPicPr>
            <a:picLocks noChangeAspect="1"/>
          </p:cNvPicPr>
          <p:nvPr/>
        </p:nvPicPr>
        <p:blipFill>
          <a:blip r:embed="rId2"/>
          <a:stretch>
            <a:fillRect/>
          </a:stretch>
        </p:blipFill>
        <p:spPr>
          <a:xfrm>
            <a:off x="5029200" y="1143000"/>
            <a:ext cx="3474640" cy="4960049"/>
          </a:xfrm>
          <a:prstGeom prst="rect">
            <a:avLst/>
          </a:prstGeom>
        </p:spPr>
      </p:pic>
      <p:sp>
        <p:nvSpPr>
          <p:cNvPr id="10" name="Right Arrow 9"/>
          <p:cNvSpPr/>
          <p:nvPr/>
        </p:nvSpPr>
        <p:spPr>
          <a:xfrm>
            <a:off x="3657600" y="3276600"/>
            <a:ext cx="12192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685800" y="1460500"/>
            <a:ext cx="2781300" cy="41783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Placeholder 3"/>
          <p:cNvSpPr>
            <a:spLocks noGrp="1"/>
          </p:cNvSpPr>
          <p:nvPr>
            <p:ph type="body" idx="1"/>
          </p:nvPr>
        </p:nvSpPr>
        <p:spPr>
          <a:xfrm>
            <a:off x="990600" y="2590800"/>
            <a:ext cx="7504113" cy="2667000"/>
          </a:xfrm>
        </p:spPr>
        <p:txBody>
          <a:bodyPr anchor="ctr"/>
          <a:lstStyle/>
          <a:p>
            <a:pPr algn="ctr" eaLnBrk="1" hangingPunct="1"/>
            <a:r>
              <a:rPr lang="en-US" dirty="0" smtClean="0">
                <a:solidFill>
                  <a:schemeClr val="tx1"/>
                </a:solidFill>
                <a:latin typeface="Arial" pitchFamily="-106" charset="0"/>
              </a:rPr>
              <a:t>Part 2: What does XBRL look like under the hood?</a:t>
            </a:r>
            <a:endParaRPr lang="en-US" sz="1700" dirty="0">
              <a:solidFill>
                <a:schemeClr val="tx1"/>
              </a:solidFill>
              <a:latin typeface="Arial" pitchFamily="-10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Placeholder 3"/>
          <p:cNvSpPr>
            <a:spLocks noGrp="1"/>
          </p:cNvSpPr>
          <p:nvPr>
            <p:ph type="body" idx="1"/>
          </p:nvPr>
        </p:nvSpPr>
        <p:spPr>
          <a:xfrm>
            <a:off x="990600" y="2590800"/>
            <a:ext cx="7504113" cy="2667000"/>
          </a:xfrm>
        </p:spPr>
        <p:txBody>
          <a:bodyPr/>
          <a:lstStyle/>
          <a:p>
            <a:pPr eaLnBrk="1" hangingPunct="1"/>
            <a:r>
              <a:rPr lang="en-US" dirty="0" smtClean="0">
                <a:latin typeface="Arial" pitchFamily="-106" charset="0"/>
              </a:rPr>
              <a:t>A Developer’s Introduction to XBRL,</a:t>
            </a:r>
          </a:p>
          <a:p>
            <a:pPr eaLnBrk="1" hangingPunct="1"/>
            <a:r>
              <a:rPr lang="en-US" dirty="0" smtClean="0">
                <a:latin typeface="Arial" pitchFamily="-106" charset="0"/>
              </a:rPr>
              <a:t>the </a:t>
            </a:r>
            <a:r>
              <a:rPr lang="en-US" dirty="0" err="1" smtClean="0">
                <a:latin typeface="Arial" pitchFamily="-106" charset="0"/>
              </a:rPr>
              <a:t>eXtensible</a:t>
            </a:r>
            <a:r>
              <a:rPr lang="en-US" dirty="0" smtClean="0">
                <a:latin typeface="Arial" pitchFamily="-106" charset="0"/>
              </a:rPr>
              <a:t> Business Reporting Language</a:t>
            </a:r>
          </a:p>
          <a:p>
            <a:pPr eaLnBrk="1" hangingPunct="1">
              <a:spcAft>
                <a:spcPts val="0"/>
              </a:spcAft>
            </a:pPr>
            <a:endParaRPr lang="en-US" sz="1700" dirty="0" smtClean="0">
              <a:latin typeface="Arial" pitchFamily="-106" charset="0"/>
            </a:endParaRPr>
          </a:p>
          <a:p>
            <a:pPr eaLnBrk="1" hangingPunct="1">
              <a:spcAft>
                <a:spcPts val="0"/>
              </a:spcAft>
            </a:pPr>
            <a:r>
              <a:rPr lang="en-US" sz="1700" dirty="0" smtClean="0">
                <a:latin typeface="Arial" pitchFamily="-106" charset="0"/>
              </a:rPr>
              <a:t>Evan Lenz, President, Lenz Consulting Group, Inc.</a:t>
            </a:r>
          </a:p>
          <a:p>
            <a:pPr eaLnBrk="1" hangingPunct="1">
              <a:spcAft>
                <a:spcPts val="0"/>
              </a:spcAft>
            </a:pPr>
            <a:r>
              <a:rPr lang="en-US" sz="1700" dirty="0" smtClean="0">
                <a:latin typeface="Arial" pitchFamily="-106" charset="0"/>
                <a:hlinkClick r:id="rId2"/>
              </a:rPr>
              <a:t>http://lenzconsulting.com</a:t>
            </a:r>
            <a:endParaRPr lang="en-US" sz="1700" dirty="0" smtClean="0">
              <a:latin typeface="Arial" pitchFamily="-106" charset="0"/>
            </a:endParaRPr>
          </a:p>
          <a:p>
            <a:pPr eaLnBrk="1" hangingPunct="1">
              <a:spcAft>
                <a:spcPts val="0"/>
              </a:spcAft>
            </a:pPr>
            <a:endParaRPr lang="en-US" sz="1700" dirty="0">
              <a:latin typeface="Arial" pitchFamily="-10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concepts and facts are represented</a:t>
            </a:r>
            <a:endParaRPr lang="en-US" dirty="0"/>
          </a:p>
        </p:txBody>
      </p:sp>
      <p:sp>
        <p:nvSpPr>
          <p:cNvPr id="3" name="Content Placeholder 2"/>
          <p:cNvSpPr>
            <a:spLocks noGrp="1"/>
          </p:cNvSpPr>
          <p:nvPr>
            <p:ph idx="1"/>
          </p:nvPr>
        </p:nvSpPr>
        <p:spPr>
          <a:xfrm>
            <a:off x="457200" y="1295400"/>
            <a:ext cx="8229600" cy="4724400"/>
          </a:xfrm>
        </p:spPr>
        <p:txBody>
          <a:bodyPr/>
          <a:lstStyle/>
          <a:p>
            <a:r>
              <a:rPr lang="en-US" dirty="0" smtClean="0"/>
              <a:t>Taxonomy</a:t>
            </a:r>
          </a:p>
          <a:p>
            <a:pPr lvl="1"/>
            <a:r>
              <a:rPr lang="en-US" dirty="0" smtClean="0"/>
              <a:t>Conceptually: Defines concepts and relationships between concepts</a:t>
            </a:r>
          </a:p>
          <a:p>
            <a:pPr lvl="1"/>
            <a:r>
              <a:rPr lang="en-US" dirty="0" smtClean="0"/>
              <a:t>Physically: W3C XML schema and a set of XBRL </a:t>
            </a:r>
            <a:r>
              <a:rPr lang="en-US" dirty="0" err="1" smtClean="0"/>
              <a:t>linkbases</a:t>
            </a:r>
            <a:endParaRPr lang="en-US" dirty="0" smtClean="0"/>
          </a:p>
          <a:p>
            <a:r>
              <a:rPr lang="en-US" dirty="0" smtClean="0"/>
              <a:t>XBRL </a:t>
            </a:r>
            <a:r>
              <a:rPr lang="en-US" dirty="0" err="1" smtClean="0"/>
              <a:t>linkbase</a:t>
            </a:r>
            <a:endParaRPr lang="en-US" dirty="0" smtClean="0"/>
          </a:p>
          <a:p>
            <a:pPr lvl="1"/>
            <a:r>
              <a:rPr lang="en-US" dirty="0" smtClean="0"/>
              <a:t>Conceptually: Defines additional concept properties and relationships</a:t>
            </a:r>
          </a:p>
          <a:p>
            <a:pPr lvl="1"/>
            <a:r>
              <a:rPr lang="en-US" dirty="0" smtClean="0"/>
              <a:t>Physically: XML document containing one or more </a:t>
            </a:r>
            <a:r>
              <a:rPr lang="en-US" dirty="0" err="1" smtClean="0"/>
              <a:t>XLink</a:t>
            </a:r>
            <a:r>
              <a:rPr lang="en-US" dirty="0" smtClean="0"/>
              <a:t> extended links</a:t>
            </a:r>
          </a:p>
          <a:p>
            <a:r>
              <a:rPr lang="en-US" dirty="0" smtClean="0"/>
              <a:t>XBRL instance document</a:t>
            </a:r>
          </a:p>
          <a:p>
            <a:pPr lvl="1"/>
            <a:r>
              <a:rPr lang="en-US" dirty="0" smtClean="0"/>
              <a:t>Conceptually: A set of facts</a:t>
            </a:r>
            <a:endParaRPr lang="en-US" i="1" dirty="0" smtClean="0"/>
          </a:p>
          <a:p>
            <a:pPr lvl="1"/>
            <a:r>
              <a:rPr lang="en-US" dirty="0" smtClean="0"/>
              <a:t>Physically: XML document with the root element &lt;</a:t>
            </a:r>
            <a:r>
              <a:rPr lang="en-US" dirty="0" err="1" smtClean="0"/>
              <a:t>xbrl</a:t>
            </a:r>
            <a:r>
              <a:rPr lang="en-US" dirty="0" smtClean="0"/>
              <a:t>&gt;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represent this fact?</a:t>
            </a:r>
            <a:endParaRPr lang="en-US" dirty="0"/>
          </a:p>
        </p:txBody>
      </p:sp>
      <p:pic>
        <p:nvPicPr>
          <p:cNvPr id="5" name="Picture 4"/>
          <p:cNvPicPr>
            <a:picLocks noChangeAspect="1"/>
          </p:cNvPicPr>
          <p:nvPr/>
        </p:nvPicPr>
        <p:blipFill>
          <a:blip r:embed="rId2"/>
          <a:stretch>
            <a:fillRect/>
          </a:stretch>
        </p:blipFill>
        <p:spPr>
          <a:xfrm>
            <a:off x="736600" y="1130300"/>
            <a:ext cx="7670800" cy="4889500"/>
          </a:xfrm>
          <a:prstGeom prst="rect">
            <a:avLst/>
          </a:prstGeom>
        </p:spPr>
      </p:pic>
      <p:sp>
        <p:nvSpPr>
          <p:cNvPr id="15" name="L-Shape 14"/>
          <p:cNvSpPr/>
          <p:nvPr/>
        </p:nvSpPr>
        <p:spPr>
          <a:xfrm rot="16200000">
            <a:off x="2743200" y="-304800"/>
            <a:ext cx="1219200" cy="4572000"/>
          </a:xfrm>
          <a:prstGeom prst="corner">
            <a:avLst>
              <a:gd name="adj1" fmla="val 70728"/>
              <a:gd name="adj2" fmla="val 22902"/>
            </a:avLst>
          </a:prstGeom>
          <a:solidFill>
            <a:srgbClr val="FF000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947806" y="2667000"/>
            <a:ext cx="633594" cy="369332"/>
          </a:xfrm>
          <a:prstGeom prst="rect">
            <a:avLst/>
          </a:prstGeom>
          <a:noFill/>
        </p:spPr>
        <p:txBody>
          <a:bodyPr wrap="none" rtlCol="0">
            <a:spAutoFit/>
          </a:bodyPr>
          <a:lstStyle/>
          <a:p>
            <a:r>
              <a:rPr lang="en-US" dirty="0" smtClean="0"/>
              <a:t>Fact</a:t>
            </a:r>
            <a:endParaRPr lang="en-US" dirty="0"/>
          </a:p>
        </p:txBody>
      </p:sp>
      <p:cxnSp>
        <p:nvCxnSpPr>
          <p:cNvPr id="17" name="Elbow Connector 12"/>
          <p:cNvCxnSpPr/>
          <p:nvPr/>
        </p:nvCxnSpPr>
        <p:spPr>
          <a:xfrm flipV="1">
            <a:off x="3581400" y="2590800"/>
            <a:ext cx="863596" cy="30480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facts</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First, the value:</a:t>
            </a:r>
          </a:p>
          <a:p>
            <a:pPr>
              <a:buNone/>
            </a:pPr>
            <a:r>
              <a:rPr lang="en-US" dirty="0" smtClean="0"/>
              <a:t>	</a:t>
            </a:r>
          </a:p>
          <a:p>
            <a:pPr>
              <a:buNone/>
            </a:pPr>
            <a:r>
              <a:rPr lang="en-US" dirty="0" smtClean="0"/>
              <a:t>	</a:t>
            </a:r>
          </a:p>
          <a:p>
            <a:pPr>
              <a:buNone/>
            </a:pPr>
            <a:r>
              <a:rPr lang="en-US" sz="1800" dirty="0" smtClean="0">
                <a:latin typeface="Courier New"/>
                <a:cs typeface="Courier New"/>
              </a:rPr>
              <a:t>	</a:t>
            </a:r>
            <a:r>
              <a:rPr lang="en-US" sz="1800" b="1" dirty="0" smtClean="0">
                <a:latin typeface="Courier New"/>
                <a:cs typeface="Courier New"/>
              </a:rPr>
              <a:t>8656672000</a:t>
            </a:r>
          </a:p>
          <a:p>
            <a:endParaRPr lang="en-US" dirty="0" smtClean="0"/>
          </a:p>
          <a:p>
            <a:endParaRPr lang="en-US" dirty="0" smtClean="0"/>
          </a:p>
          <a:p>
            <a:endParaRPr lang="en-US" dirty="0"/>
          </a:p>
        </p:txBody>
      </p:sp>
      <p:pic>
        <p:nvPicPr>
          <p:cNvPr id="6" name="Picture 5"/>
          <p:cNvPicPr>
            <a:picLocks noChangeAspect="1"/>
          </p:cNvPicPr>
          <p:nvPr/>
        </p:nvPicPr>
        <p:blipFill>
          <a:blip r:embed="rId2"/>
          <a:stretch>
            <a:fillRect/>
          </a:stretch>
        </p:blipFill>
        <p:spPr>
          <a:xfrm>
            <a:off x="3886200" y="2149554"/>
            <a:ext cx="3276600" cy="288846"/>
          </a:xfrm>
          <a:prstGeom prst="rect">
            <a:avLst/>
          </a:prstGeom>
        </p:spPr>
      </p:pic>
      <p:pic>
        <p:nvPicPr>
          <p:cNvPr id="8" name="Picture 7"/>
          <p:cNvPicPr>
            <a:picLocks noChangeAspect="1"/>
          </p:cNvPicPr>
          <p:nvPr/>
        </p:nvPicPr>
        <p:blipFill>
          <a:blip r:embed="rId3"/>
          <a:stretch>
            <a:fillRect/>
          </a:stretch>
        </p:blipFill>
        <p:spPr>
          <a:xfrm>
            <a:off x="7086600" y="1371600"/>
            <a:ext cx="755650" cy="1066800"/>
          </a:xfrm>
          <a:prstGeom prst="rect">
            <a:avLst/>
          </a:prstGeom>
        </p:spPr>
      </p:pic>
      <p:cxnSp>
        <p:nvCxnSpPr>
          <p:cNvPr id="10" name="Shape 9"/>
          <p:cNvCxnSpPr/>
          <p:nvPr/>
        </p:nvCxnSpPr>
        <p:spPr>
          <a:xfrm flipV="1">
            <a:off x="2286000" y="2438400"/>
            <a:ext cx="5257800" cy="1600200"/>
          </a:xfrm>
          <a:prstGeom prst="curvedConnector3">
            <a:avLst>
              <a:gd name="adj1" fmla="val 99879"/>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facts</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Next, the concept:</a:t>
            </a:r>
          </a:p>
          <a:p>
            <a:pPr>
              <a:buNone/>
            </a:pPr>
            <a:endParaRPr lang="en-US" sz="1800" dirty="0" smtClean="0">
              <a:latin typeface="Courier New"/>
              <a:cs typeface="Courier New"/>
            </a:endParaRPr>
          </a:p>
          <a:p>
            <a:pPr>
              <a:buNone/>
            </a:pPr>
            <a:r>
              <a:rPr lang="en-US" sz="1800" b="1" dirty="0" smtClean="0">
                <a:latin typeface="Courier New"/>
                <a:cs typeface="Courier New"/>
              </a:rPr>
              <a:t>&lt;</a:t>
            </a:r>
            <a:r>
              <a:rPr lang="en-US" sz="1800" b="1" dirty="0" err="1" smtClean="0">
                <a:latin typeface="Courier New"/>
                <a:cs typeface="Courier New"/>
              </a:rPr>
              <a:t>CashAndCashEquivalents</a:t>
            </a:r>
            <a:r>
              <a:rPr lang="en-US" sz="1800" b="1" dirty="0" smtClean="0">
                <a:latin typeface="Courier New"/>
                <a:cs typeface="Courier New"/>
              </a:rPr>
              <a:t>&gt;</a:t>
            </a:r>
          </a:p>
          <a:p>
            <a:pPr>
              <a:buNone/>
            </a:pPr>
            <a:r>
              <a:rPr lang="en-US" sz="1800" dirty="0" smtClean="0">
                <a:latin typeface="Courier New"/>
                <a:cs typeface="Courier New"/>
              </a:rPr>
              <a:t>	8656672000</a:t>
            </a:r>
          </a:p>
          <a:p>
            <a:pPr>
              <a:buNone/>
            </a:pPr>
            <a:r>
              <a:rPr lang="en-US" sz="1800" b="1" dirty="0" smtClean="0">
                <a:latin typeface="Courier New"/>
                <a:cs typeface="Courier New"/>
              </a:rPr>
              <a:t>&lt;/</a:t>
            </a:r>
            <a:r>
              <a:rPr lang="en-US" sz="1800" b="1" dirty="0" err="1" smtClean="0">
                <a:latin typeface="Courier New"/>
                <a:cs typeface="Courier New"/>
              </a:rPr>
              <a:t>CashAndCashEquivalents</a:t>
            </a:r>
            <a:r>
              <a:rPr lang="en-US" sz="1800" b="1" dirty="0" smtClean="0">
                <a:latin typeface="Courier New"/>
                <a:cs typeface="Courier New"/>
              </a:rPr>
              <a:t>&gt;</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3886200" y="2149554"/>
            <a:ext cx="3276600" cy="288846"/>
          </a:xfrm>
          <a:prstGeom prst="rect">
            <a:avLst/>
          </a:prstGeom>
        </p:spPr>
      </p:pic>
      <p:pic>
        <p:nvPicPr>
          <p:cNvPr id="5" name="Picture 4"/>
          <p:cNvPicPr>
            <a:picLocks noChangeAspect="1"/>
          </p:cNvPicPr>
          <p:nvPr/>
        </p:nvPicPr>
        <p:blipFill>
          <a:blip r:embed="rId3"/>
          <a:stretch>
            <a:fillRect/>
          </a:stretch>
        </p:blipFill>
        <p:spPr>
          <a:xfrm>
            <a:off x="7086600" y="1371600"/>
            <a:ext cx="755650" cy="1066800"/>
          </a:xfrm>
          <a:prstGeom prst="rect">
            <a:avLst/>
          </a:prstGeom>
        </p:spPr>
      </p:pic>
      <p:cxnSp>
        <p:nvCxnSpPr>
          <p:cNvPr id="9" name="Shape 8"/>
          <p:cNvCxnSpPr>
            <a:endCxn id="4" idx="1"/>
          </p:cNvCxnSpPr>
          <p:nvPr/>
        </p:nvCxnSpPr>
        <p:spPr>
          <a:xfrm rot="5400000" flipH="1" flipV="1">
            <a:off x="3013889" y="2404289"/>
            <a:ext cx="982623" cy="762000"/>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facts</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Finally, the context:</a:t>
            </a:r>
          </a:p>
          <a:p>
            <a:pPr>
              <a:buNone/>
            </a:pPr>
            <a:endParaRPr lang="en-US" sz="1800" dirty="0" smtClean="0">
              <a:latin typeface="Courier New"/>
              <a:cs typeface="Courier New"/>
            </a:endParaRPr>
          </a:p>
          <a:p>
            <a:pPr>
              <a:buNone/>
            </a:pPr>
            <a:r>
              <a:rPr lang="en-US" sz="1800" dirty="0" smtClean="0">
                <a:latin typeface="Courier New"/>
                <a:cs typeface="Courier New"/>
              </a:rPr>
              <a:t>&lt;</a:t>
            </a:r>
            <a:r>
              <a:rPr lang="en-US" sz="1800" dirty="0" err="1" smtClean="0">
                <a:latin typeface="Courier New"/>
                <a:cs typeface="Courier New"/>
              </a:rPr>
              <a:t>CashAndCashEquivalents</a:t>
            </a:r>
            <a:r>
              <a:rPr lang="en-US" sz="1800" dirty="0" smtClean="0">
                <a:latin typeface="Courier New"/>
                <a:cs typeface="Courier New"/>
              </a:rPr>
              <a:t> </a:t>
            </a:r>
            <a:r>
              <a:rPr lang="en-US" sz="1800" b="1" dirty="0" err="1" smtClean="0">
                <a:latin typeface="Courier New"/>
                <a:cs typeface="Courier New"/>
              </a:rPr>
              <a:t>contextRef</a:t>
            </a:r>
            <a:r>
              <a:rPr lang="en-US" sz="1800" b="1" dirty="0" smtClean="0">
                <a:latin typeface="Courier New"/>
                <a:cs typeface="Courier New"/>
              </a:rPr>
              <a:t>="year-ending-2008"</a:t>
            </a:r>
            <a:r>
              <a:rPr lang="en-US" sz="1800" dirty="0" smtClean="0">
                <a:latin typeface="Courier New"/>
                <a:cs typeface="Courier New"/>
              </a:rPr>
              <a:t>&gt;</a:t>
            </a:r>
          </a:p>
          <a:p>
            <a:pPr>
              <a:buNone/>
            </a:pPr>
            <a:r>
              <a:rPr lang="en-US" sz="1800" dirty="0" smtClean="0">
                <a:latin typeface="Courier New"/>
                <a:cs typeface="Courier New"/>
              </a:rPr>
              <a:t>	8656672000</a:t>
            </a:r>
          </a:p>
          <a:p>
            <a:pPr>
              <a:buNone/>
            </a:pPr>
            <a:r>
              <a:rPr lang="en-US" sz="1800" dirty="0" smtClean="0">
                <a:latin typeface="Courier New"/>
                <a:cs typeface="Courier New"/>
              </a:rPr>
              <a:t>&lt;/</a:t>
            </a:r>
            <a:r>
              <a:rPr lang="en-US" sz="1800" dirty="0" err="1" smtClean="0">
                <a:latin typeface="Courier New"/>
                <a:cs typeface="Courier New"/>
              </a:rPr>
              <a:t>CashAndCashEquivalents</a:t>
            </a:r>
            <a:r>
              <a:rPr lang="en-US" sz="1800" dirty="0" smtClean="0">
                <a:latin typeface="Courier New"/>
                <a:cs typeface="Courier New"/>
              </a:rPr>
              <a:t>&gt;</a:t>
            </a:r>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3886200" y="2149554"/>
            <a:ext cx="3276600" cy="288846"/>
          </a:xfrm>
          <a:prstGeom prst="rect">
            <a:avLst/>
          </a:prstGeom>
        </p:spPr>
      </p:pic>
      <p:pic>
        <p:nvPicPr>
          <p:cNvPr id="5" name="Picture 4"/>
          <p:cNvPicPr>
            <a:picLocks noChangeAspect="1"/>
          </p:cNvPicPr>
          <p:nvPr/>
        </p:nvPicPr>
        <p:blipFill>
          <a:blip r:embed="rId3"/>
          <a:stretch>
            <a:fillRect/>
          </a:stretch>
        </p:blipFill>
        <p:spPr>
          <a:xfrm>
            <a:off x="7086600" y="1371600"/>
            <a:ext cx="755650" cy="1066800"/>
          </a:xfrm>
          <a:prstGeom prst="rect">
            <a:avLst/>
          </a:prstGeom>
        </p:spPr>
      </p:pic>
      <p:cxnSp>
        <p:nvCxnSpPr>
          <p:cNvPr id="7" name="Curved Connector 6"/>
          <p:cNvCxnSpPr/>
          <p:nvPr/>
        </p:nvCxnSpPr>
        <p:spPr>
          <a:xfrm rot="5400000" flipH="1" flipV="1">
            <a:off x="5657061" y="1658143"/>
            <a:ext cx="1905002" cy="1331916"/>
          </a:xfrm>
          <a:prstGeom prst="curvedConnector3">
            <a:avLst>
              <a:gd name="adj1" fmla="val 118287"/>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several facts of our example</a:t>
            </a:r>
            <a:endParaRPr lang="en-US" dirty="0"/>
          </a:p>
        </p:txBody>
      </p:sp>
      <p:sp>
        <p:nvSpPr>
          <p:cNvPr id="3" name="Content Placeholder 2"/>
          <p:cNvSpPr>
            <a:spLocks noGrp="1"/>
          </p:cNvSpPr>
          <p:nvPr>
            <p:ph idx="1"/>
          </p:nvPr>
        </p:nvSpPr>
        <p:spPr>
          <a:xfrm>
            <a:off x="304800" y="1143000"/>
            <a:ext cx="8686800" cy="4876800"/>
          </a:xfrm>
        </p:spPr>
        <p:txBody>
          <a:bodyPr/>
          <a:lstStyle/>
          <a:p>
            <a:pPr>
              <a:buNone/>
            </a:pPr>
            <a:endParaRPr lang="en-US" sz="1200" dirty="0" smtClean="0">
              <a:latin typeface="Courier New"/>
              <a:cs typeface="Courier New"/>
            </a:endParaRPr>
          </a:p>
          <a:p>
            <a:pPr>
              <a:buNone/>
            </a:pPr>
            <a:endParaRPr lang="en-US" sz="1200" dirty="0" smtClean="0">
              <a:latin typeface="Courier New"/>
              <a:cs typeface="Courier New"/>
            </a:endParaRPr>
          </a:p>
          <a:p>
            <a:pPr>
              <a:buNone/>
            </a:pPr>
            <a:endParaRPr lang="en-US" sz="1200" dirty="0" smtClean="0">
              <a:latin typeface="Courier New"/>
              <a:cs typeface="Courier New"/>
            </a:endParaRPr>
          </a:p>
          <a:p>
            <a:pPr>
              <a:buNone/>
            </a:pPr>
            <a:endParaRPr lang="en-US" sz="1200" dirty="0" smtClean="0">
              <a:latin typeface="Courier New"/>
              <a:cs typeface="Courier New"/>
            </a:endParaRPr>
          </a:p>
          <a:p>
            <a:pPr>
              <a:buNone/>
            </a:pPr>
            <a:endParaRPr lang="en-US" sz="1200" dirty="0" smtClean="0">
              <a:latin typeface="Courier New"/>
              <a:cs typeface="Courier New"/>
            </a:endParaRPr>
          </a:p>
          <a:p>
            <a:pPr>
              <a:buNone/>
            </a:pPr>
            <a:endParaRPr lang="en-US" sz="1200" dirty="0" smtClean="0">
              <a:latin typeface="Courier New"/>
              <a:cs typeface="Courier New"/>
            </a:endParaRPr>
          </a:p>
          <a:p>
            <a:pPr>
              <a:buNone/>
            </a:pPr>
            <a:endParaRPr lang="en-US" sz="1200" dirty="0" smtClean="0">
              <a:latin typeface="Courier New"/>
              <a:cs typeface="Courier New"/>
            </a:endParaRPr>
          </a:p>
          <a:p>
            <a:pPr>
              <a:buNone/>
            </a:pPr>
            <a:r>
              <a:rPr lang="en-US" sz="1200" dirty="0" smtClean="0">
                <a:latin typeface="Courier New"/>
                <a:cs typeface="Courier New"/>
              </a:rPr>
              <a:t>&lt;</a:t>
            </a:r>
            <a:r>
              <a:rPr lang="en-US" sz="1200" dirty="0" err="1" smtClean="0">
                <a:latin typeface="Courier New"/>
                <a:cs typeface="Courier New"/>
              </a:rPr>
              <a:t>CashAndCashEquivalents</a:t>
            </a:r>
            <a:r>
              <a:rPr lang="en-US" sz="1200" dirty="0" smtClean="0">
                <a:latin typeface="Courier New"/>
                <a:cs typeface="Courier New"/>
              </a:rPr>
              <a:t> </a:t>
            </a:r>
            <a:r>
              <a:rPr lang="en-US" sz="1200" dirty="0" err="1" smtClean="0">
                <a:latin typeface="Courier New"/>
                <a:cs typeface="Courier New"/>
              </a:rPr>
              <a:t>contextRef</a:t>
            </a:r>
            <a:r>
              <a:rPr lang="en-US" sz="1200" dirty="0" smtClean="0">
                <a:latin typeface="Courier New"/>
                <a:cs typeface="Courier New"/>
              </a:rPr>
              <a:t>="year-ending-2008" …&gt;8656672000&lt;/</a:t>
            </a:r>
            <a:r>
              <a:rPr lang="en-US" sz="1200" dirty="0" err="1" smtClean="0">
                <a:latin typeface="Courier New"/>
                <a:cs typeface="Courier New"/>
              </a:rPr>
              <a:t>CashAndCashEquivalents</a:t>
            </a:r>
            <a:r>
              <a:rPr lang="en-US" sz="1200" dirty="0" smtClean="0">
                <a:latin typeface="Courier New"/>
                <a:cs typeface="Courier New"/>
              </a:rPr>
              <a:t>&gt;</a:t>
            </a:r>
          </a:p>
          <a:p>
            <a:pPr lvl="0">
              <a:buNone/>
            </a:pPr>
            <a:r>
              <a:rPr lang="en-US" sz="1200" dirty="0" smtClean="0">
                <a:solidFill>
                  <a:prstClr val="black"/>
                </a:solidFill>
                <a:latin typeface="Courier New"/>
                <a:cs typeface="Courier New"/>
              </a:rPr>
              <a:t>&lt;</a:t>
            </a:r>
            <a:r>
              <a:rPr lang="en-US" sz="1200" dirty="0" err="1" smtClean="0">
                <a:solidFill>
                  <a:prstClr val="black"/>
                </a:solidFill>
                <a:latin typeface="Courier New"/>
                <a:cs typeface="Courier New"/>
              </a:rPr>
              <a:t>CashAndCashEquivalents</a:t>
            </a:r>
            <a:r>
              <a:rPr lang="en-US" sz="1200" dirty="0" smtClean="0">
                <a:solidFill>
                  <a:prstClr val="black"/>
                </a:solidFill>
                <a:latin typeface="Courier New"/>
                <a:cs typeface="Courier New"/>
              </a:rPr>
              <a:t> </a:t>
            </a:r>
            <a:r>
              <a:rPr lang="en-US" sz="1200" dirty="0" err="1" smtClean="0">
                <a:solidFill>
                  <a:prstClr val="black"/>
                </a:solidFill>
                <a:latin typeface="Courier New"/>
                <a:cs typeface="Courier New"/>
              </a:rPr>
              <a:t>contextRef</a:t>
            </a:r>
            <a:r>
              <a:rPr lang="en-US" sz="1200" dirty="0" smtClean="0">
                <a:solidFill>
                  <a:prstClr val="black"/>
                </a:solidFill>
                <a:latin typeface="Courier New"/>
                <a:cs typeface="Courier New"/>
              </a:rPr>
              <a:t>="year-ending-2007"</a:t>
            </a:r>
            <a:r>
              <a:rPr lang="en-US" sz="1200" dirty="0" smtClean="0">
                <a:latin typeface="Courier New"/>
                <a:cs typeface="Courier New"/>
              </a:rPr>
              <a:t> …</a:t>
            </a:r>
            <a:r>
              <a:rPr lang="en-US" sz="1200" dirty="0" smtClean="0">
                <a:solidFill>
                  <a:prstClr val="black"/>
                </a:solidFill>
                <a:latin typeface="Courier New"/>
                <a:cs typeface="Courier New"/>
              </a:rPr>
              <a:t>&gt;6081593000&lt;/</a:t>
            </a:r>
            <a:r>
              <a:rPr lang="en-US" sz="1200" dirty="0" err="1" smtClean="0">
                <a:solidFill>
                  <a:prstClr val="black"/>
                </a:solidFill>
                <a:latin typeface="Courier New"/>
                <a:cs typeface="Courier New"/>
              </a:rPr>
              <a:t>CashAndCashEquivalents</a:t>
            </a:r>
            <a:r>
              <a:rPr lang="en-US" sz="1200" dirty="0" smtClean="0">
                <a:solidFill>
                  <a:prstClr val="black"/>
                </a:solidFill>
                <a:latin typeface="Courier New"/>
                <a:cs typeface="Courier New"/>
              </a:rPr>
              <a:t>&gt;</a:t>
            </a:r>
          </a:p>
          <a:p>
            <a:pPr lvl="0">
              <a:buNone/>
            </a:pPr>
            <a:r>
              <a:rPr lang="en-US" sz="1200" dirty="0" smtClean="0">
                <a:solidFill>
                  <a:prstClr val="black"/>
                </a:solidFill>
                <a:latin typeface="Courier New"/>
                <a:cs typeface="Courier New"/>
              </a:rPr>
              <a:t>&lt;</a:t>
            </a:r>
            <a:r>
              <a:rPr lang="en-US" sz="1200" dirty="0" err="1" smtClean="0">
                <a:solidFill>
                  <a:prstClr val="black"/>
                </a:solidFill>
                <a:latin typeface="Courier New"/>
                <a:cs typeface="Courier New"/>
              </a:rPr>
              <a:t>CashAndCashEquivalents</a:t>
            </a:r>
            <a:r>
              <a:rPr lang="en-US" sz="1200" dirty="0" smtClean="0">
                <a:solidFill>
                  <a:prstClr val="black"/>
                </a:solidFill>
                <a:latin typeface="Courier New"/>
                <a:cs typeface="Courier New"/>
              </a:rPr>
              <a:t> </a:t>
            </a:r>
            <a:r>
              <a:rPr lang="en-US" sz="1200" dirty="0" err="1" smtClean="0">
                <a:solidFill>
                  <a:prstClr val="black"/>
                </a:solidFill>
                <a:latin typeface="Courier New"/>
                <a:cs typeface="Courier New"/>
              </a:rPr>
              <a:t>contextRef</a:t>
            </a:r>
            <a:r>
              <a:rPr lang="en-US" sz="1200" dirty="0" smtClean="0">
                <a:solidFill>
                  <a:prstClr val="black"/>
                </a:solidFill>
                <a:latin typeface="Courier New"/>
                <a:cs typeface="Courier New"/>
              </a:rPr>
              <a:t>="year-ending-2006"</a:t>
            </a:r>
            <a:r>
              <a:rPr lang="en-US" sz="1200" dirty="0" smtClean="0">
                <a:latin typeface="Courier New"/>
                <a:cs typeface="Courier New"/>
              </a:rPr>
              <a:t> …</a:t>
            </a:r>
            <a:r>
              <a:rPr lang="en-US" sz="1200" dirty="0" smtClean="0">
                <a:solidFill>
                  <a:prstClr val="black"/>
                </a:solidFill>
                <a:latin typeface="Courier New"/>
                <a:cs typeface="Courier New"/>
              </a:rPr>
              <a:t>&gt;3544671000&lt;/</a:t>
            </a:r>
            <a:r>
              <a:rPr lang="en-US" sz="1200" dirty="0" err="1" smtClean="0">
                <a:solidFill>
                  <a:prstClr val="black"/>
                </a:solidFill>
                <a:latin typeface="Courier New"/>
                <a:cs typeface="Courier New"/>
              </a:rPr>
              <a:t>CashAndCashEquivalents</a:t>
            </a:r>
            <a:r>
              <a:rPr lang="en-US" sz="1200" dirty="0" smtClean="0">
                <a:solidFill>
                  <a:prstClr val="black"/>
                </a:solidFill>
                <a:latin typeface="Courier New"/>
                <a:cs typeface="Courier New"/>
              </a:rPr>
              <a:t>&gt;</a:t>
            </a:r>
          </a:p>
          <a:p>
            <a:pPr lvl="0">
              <a:buNone/>
            </a:pPr>
            <a:r>
              <a:rPr lang="en-US" sz="1200" dirty="0" smtClean="0">
                <a:solidFill>
                  <a:prstClr val="black"/>
                </a:solidFill>
                <a:latin typeface="Courier New"/>
                <a:cs typeface="Courier New"/>
              </a:rPr>
              <a:t>&lt;</a:t>
            </a:r>
            <a:r>
              <a:rPr lang="en-US" sz="1200" dirty="0" err="1" smtClean="0">
                <a:solidFill>
                  <a:prstClr val="black"/>
                </a:solidFill>
                <a:latin typeface="Courier New"/>
                <a:cs typeface="Courier New"/>
              </a:rPr>
              <a:t>ShortTermInvestments</a:t>
            </a:r>
            <a:r>
              <a:rPr lang="en-US" sz="1200" dirty="0" smtClean="0">
                <a:solidFill>
                  <a:prstClr val="black"/>
                </a:solidFill>
                <a:latin typeface="Courier New"/>
                <a:cs typeface="Courier New"/>
              </a:rPr>
              <a:t> </a:t>
            </a:r>
            <a:r>
              <a:rPr lang="en-US" sz="1200" dirty="0" err="1" smtClean="0">
                <a:solidFill>
                  <a:prstClr val="black"/>
                </a:solidFill>
                <a:latin typeface="Courier New"/>
                <a:cs typeface="Courier New"/>
              </a:rPr>
              <a:t>contextRef</a:t>
            </a:r>
            <a:r>
              <a:rPr lang="en-US" sz="1200" dirty="0" smtClean="0">
                <a:solidFill>
                  <a:prstClr val="black"/>
                </a:solidFill>
                <a:latin typeface="Courier New"/>
                <a:cs typeface="Courier New"/>
              </a:rPr>
              <a:t>="year-ending-2008"</a:t>
            </a:r>
            <a:r>
              <a:rPr lang="en-US" sz="1200" dirty="0" smtClean="0">
                <a:latin typeface="Courier New"/>
                <a:cs typeface="Courier New"/>
              </a:rPr>
              <a:t> …</a:t>
            </a:r>
            <a:r>
              <a:rPr lang="en-US" sz="1200" dirty="0" smtClean="0">
                <a:solidFill>
                  <a:prstClr val="black"/>
                </a:solidFill>
                <a:latin typeface="Courier New"/>
                <a:cs typeface="Courier New"/>
              </a:rPr>
              <a:t>&gt;7189099000&lt;/</a:t>
            </a:r>
            <a:r>
              <a:rPr lang="en-US" sz="1200" dirty="0" err="1" smtClean="0">
                <a:solidFill>
                  <a:prstClr val="black"/>
                </a:solidFill>
                <a:latin typeface="Courier New"/>
                <a:cs typeface="Courier New"/>
              </a:rPr>
              <a:t>ShortTermInvestments</a:t>
            </a:r>
            <a:r>
              <a:rPr lang="en-US" sz="1200" dirty="0" smtClean="0">
                <a:solidFill>
                  <a:prstClr val="black"/>
                </a:solidFill>
                <a:latin typeface="Courier New"/>
                <a:cs typeface="Courier New"/>
              </a:rPr>
              <a:t>&gt;</a:t>
            </a:r>
          </a:p>
          <a:p>
            <a:pPr>
              <a:buNone/>
            </a:pPr>
            <a:r>
              <a:rPr lang="en-US" sz="1200" dirty="0" smtClean="0">
                <a:solidFill>
                  <a:prstClr val="black"/>
                </a:solidFill>
                <a:latin typeface="Courier New"/>
                <a:cs typeface="Courier New"/>
              </a:rPr>
              <a:t>&lt;</a:t>
            </a:r>
            <a:r>
              <a:rPr lang="en-US" sz="1200" dirty="0" err="1" smtClean="0">
                <a:solidFill>
                  <a:prstClr val="black"/>
                </a:solidFill>
                <a:latin typeface="Courier New"/>
                <a:cs typeface="Courier New"/>
              </a:rPr>
              <a:t>ShortTermInvestments</a:t>
            </a:r>
            <a:r>
              <a:rPr lang="en-US" sz="1200" dirty="0" smtClean="0">
                <a:solidFill>
                  <a:prstClr val="black"/>
                </a:solidFill>
                <a:latin typeface="Courier New"/>
                <a:cs typeface="Courier New"/>
              </a:rPr>
              <a:t> </a:t>
            </a:r>
            <a:r>
              <a:rPr lang="en-US" sz="1200" dirty="0" err="1" smtClean="0">
                <a:solidFill>
                  <a:prstClr val="black"/>
                </a:solidFill>
                <a:latin typeface="Courier New"/>
                <a:cs typeface="Courier New"/>
              </a:rPr>
              <a:t>contextRef</a:t>
            </a:r>
            <a:r>
              <a:rPr lang="en-US" sz="1200" dirty="0" smtClean="0">
                <a:solidFill>
                  <a:prstClr val="black"/>
                </a:solidFill>
                <a:latin typeface="Courier New"/>
                <a:cs typeface="Courier New"/>
              </a:rPr>
              <a:t>="year-ending-2007"</a:t>
            </a:r>
            <a:r>
              <a:rPr lang="en-US" sz="1200" dirty="0" smtClean="0">
                <a:latin typeface="Courier New"/>
                <a:cs typeface="Courier New"/>
              </a:rPr>
              <a:t> …</a:t>
            </a:r>
            <a:r>
              <a:rPr lang="en-US" sz="1200" dirty="0" smtClean="0">
                <a:solidFill>
                  <a:prstClr val="black"/>
                </a:solidFill>
                <a:latin typeface="Courier New"/>
                <a:cs typeface="Courier New"/>
              </a:rPr>
              <a:t>&gt;8137020000&lt;/</a:t>
            </a:r>
            <a:r>
              <a:rPr lang="en-US" sz="1200" dirty="0" err="1" smtClean="0">
                <a:solidFill>
                  <a:prstClr val="black"/>
                </a:solidFill>
                <a:latin typeface="Courier New"/>
                <a:cs typeface="Courier New"/>
              </a:rPr>
              <a:t>ShortTermInvestments</a:t>
            </a:r>
            <a:r>
              <a:rPr lang="en-US" sz="1200" dirty="0" smtClean="0">
                <a:solidFill>
                  <a:prstClr val="black"/>
                </a:solidFill>
                <a:latin typeface="Courier New"/>
                <a:cs typeface="Courier New"/>
              </a:rPr>
              <a:t>&gt;</a:t>
            </a:r>
          </a:p>
          <a:p>
            <a:pPr>
              <a:buNone/>
            </a:pPr>
            <a:r>
              <a:rPr lang="en-US" sz="1200" dirty="0" smtClean="0">
                <a:solidFill>
                  <a:prstClr val="black"/>
                </a:solidFill>
                <a:latin typeface="Courier New"/>
                <a:cs typeface="Courier New"/>
              </a:rPr>
              <a:t>&lt;</a:t>
            </a:r>
            <a:r>
              <a:rPr lang="en-US" sz="1200" dirty="0" err="1" smtClean="0">
                <a:solidFill>
                  <a:prstClr val="black"/>
                </a:solidFill>
                <a:latin typeface="Courier New"/>
                <a:cs typeface="Courier New"/>
              </a:rPr>
              <a:t>ShortTermInvestments</a:t>
            </a:r>
            <a:r>
              <a:rPr lang="en-US" sz="1200" dirty="0" smtClean="0">
                <a:solidFill>
                  <a:prstClr val="black"/>
                </a:solidFill>
                <a:latin typeface="Courier New"/>
                <a:cs typeface="Courier New"/>
              </a:rPr>
              <a:t> </a:t>
            </a:r>
            <a:r>
              <a:rPr lang="en-US" sz="1200" dirty="0" err="1" smtClean="0">
                <a:solidFill>
                  <a:prstClr val="black"/>
                </a:solidFill>
                <a:latin typeface="Courier New"/>
                <a:cs typeface="Courier New"/>
              </a:rPr>
              <a:t>contextRef</a:t>
            </a:r>
            <a:r>
              <a:rPr lang="en-US" sz="1200" dirty="0" smtClean="0">
                <a:solidFill>
                  <a:prstClr val="black"/>
                </a:solidFill>
                <a:latin typeface="Courier New"/>
                <a:cs typeface="Courier New"/>
              </a:rPr>
              <a:t>="year-ending-2006"</a:t>
            </a:r>
            <a:r>
              <a:rPr lang="en-US" sz="1200" dirty="0" smtClean="0">
                <a:latin typeface="Courier New"/>
                <a:cs typeface="Courier New"/>
              </a:rPr>
              <a:t> …</a:t>
            </a:r>
            <a:r>
              <a:rPr lang="en-US" sz="1200" dirty="0" smtClean="0">
                <a:solidFill>
                  <a:prstClr val="black"/>
                </a:solidFill>
                <a:latin typeface="Courier New"/>
                <a:cs typeface="Courier New"/>
              </a:rPr>
              <a:t>&gt;7699243000&lt;/</a:t>
            </a:r>
            <a:r>
              <a:rPr lang="en-US" sz="1200" dirty="0" err="1" smtClean="0">
                <a:solidFill>
                  <a:prstClr val="black"/>
                </a:solidFill>
                <a:latin typeface="Courier New"/>
                <a:cs typeface="Courier New"/>
              </a:rPr>
              <a:t>ShortTermInvestments</a:t>
            </a:r>
            <a:r>
              <a:rPr lang="en-US" sz="1200" dirty="0" smtClean="0">
                <a:solidFill>
                  <a:prstClr val="black"/>
                </a:solidFill>
                <a:latin typeface="Courier New"/>
                <a:cs typeface="Courier New"/>
              </a:rPr>
              <a:t>&gt;</a:t>
            </a:r>
          </a:p>
          <a:p>
            <a:pPr>
              <a:buNone/>
            </a:pPr>
            <a:r>
              <a:rPr lang="en-US" sz="1200" dirty="0" smtClean="0">
                <a:solidFill>
                  <a:prstClr val="black"/>
                </a:solidFill>
                <a:latin typeface="Courier New"/>
                <a:cs typeface="Courier New"/>
              </a:rPr>
              <a:t>&lt;</a:t>
            </a:r>
            <a:r>
              <a:rPr lang="en-US" sz="1200" dirty="0" err="1" smtClean="0">
                <a:solidFill>
                  <a:prstClr val="black"/>
                </a:solidFill>
                <a:latin typeface="Courier New"/>
                <a:cs typeface="Courier New"/>
              </a:rPr>
              <a:t>NetReceivables</a:t>
            </a:r>
            <a:r>
              <a:rPr lang="en-US" sz="1200" dirty="0" smtClean="0">
                <a:solidFill>
                  <a:prstClr val="black"/>
                </a:solidFill>
                <a:latin typeface="Courier New"/>
                <a:cs typeface="Courier New"/>
              </a:rPr>
              <a:t> </a:t>
            </a:r>
            <a:r>
              <a:rPr lang="en-US" sz="1200" dirty="0" err="1" smtClean="0">
                <a:solidFill>
                  <a:prstClr val="black"/>
                </a:solidFill>
                <a:latin typeface="Courier New"/>
                <a:cs typeface="Courier New"/>
              </a:rPr>
              <a:t>contextRef</a:t>
            </a:r>
            <a:r>
              <a:rPr lang="en-US" sz="1200" dirty="0" smtClean="0">
                <a:solidFill>
                  <a:prstClr val="black"/>
                </a:solidFill>
                <a:latin typeface="Courier New"/>
                <a:cs typeface="Courier New"/>
              </a:rPr>
              <a:t>="year-ending-2008"</a:t>
            </a:r>
            <a:r>
              <a:rPr lang="en-US" sz="1200" dirty="0" smtClean="0">
                <a:latin typeface="Courier New"/>
                <a:cs typeface="Courier New"/>
              </a:rPr>
              <a:t> …</a:t>
            </a:r>
            <a:r>
              <a:rPr lang="en-US" sz="1200" dirty="0" smtClean="0">
                <a:solidFill>
                  <a:prstClr val="black"/>
                </a:solidFill>
                <a:latin typeface="Courier New"/>
                <a:cs typeface="Courier New"/>
              </a:rPr>
              <a:t>&gt;2928297000&lt;/</a:t>
            </a:r>
            <a:r>
              <a:rPr lang="en-US" sz="1200" dirty="0" err="1" smtClean="0">
                <a:solidFill>
                  <a:prstClr val="black"/>
                </a:solidFill>
                <a:latin typeface="Courier New"/>
                <a:cs typeface="Courier New"/>
              </a:rPr>
              <a:t>NetReceivables</a:t>
            </a:r>
            <a:r>
              <a:rPr lang="en-US" sz="1200" dirty="0" smtClean="0">
                <a:solidFill>
                  <a:prstClr val="black"/>
                </a:solidFill>
                <a:latin typeface="Courier New"/>
                <a:cs typeface="Courier New"/>
              </a:rPr>
              <a:t>&gt;</a:t>
            </a:r>
          </a:p>
          <a:p>
            <a:pPr>
              <a:buNone/>
            </a:pPr>
            <a:r>
              <a:rPr lang="en-US" sz="1200" dirty="0" smtClean="0">
                <a:solidFill>
                  <a:prstClr val="black"/>
                </a:solidFill>
                <a:latin typeface="Courier New"/>
                <a:cs typeface="Courier New"/>
              </a:rPr>
              <a:t>&lt;</a:t>
            </a:r>
            <a:r>
              <a:rPr lang="en-US" sz="1200" dirty="0" err="1" smtClean="0">
                <a:solidFill>
                  <a:prstClr val="black"/>
                </a:solidFill>
                <a:latin typeface="Courier New"/>
                <a:cs typeface="Courier New"/>
              </a:rPr>
              <a:t>NetReceivables</a:t>
            </a:r>
            <a:r>
              <a:rPr lang="en-US" sz="1200" dirty="0" smtClean="0">
                <a:solidFill>
                  <a:prstClr val="black"/>
                </a:solidFill>
                <a:latin typeface="Courier New"/>
                <a:cs typeface="Courier New"/>
              </a:rPr>
              <a:t> </a:t>
            </a:r>
            <a:r>
              <a:rPr lang="en-US" sz="1200" dirty="0" err="1" smtClean="0">
                <a:solidFill>
                  <a:prstClr val="black"/>
                </a:solidFill>
                <a:latin typeface="Courier New"/>
                <a:cs typeface="Courier New"/>
              </a:rPr>
              <a:t>contextRef</a:t>
            </a:r>
            <a:r>
              <a:rPr lang="en-US" sz="1200" dirty="0" smtClean="0">
                <a:solidFill>
                  <a:prstClr val="black"/>
                </a:solidFill>
                <a:latin typeface="Courier New"/>
                <a:cs typeface="Courier New"/>
              </a:rPr>
              <a:t>="year-ending-2007"</a:t>
            </a:r>
            <a:r>
              <a:rPr lang="en-US" sz="1200" dirty="0" smtClean="0">
                <a:latin typeface="Courier New"/>
                <a:cs typeface="Courier New"/>
              </a:rPr>
              <a:t> …</a:t>
            </a:r>
            <a:r>
              <a:rPr lang="en-US" sz="1200" dirty="0" smtClean="0">
                <a:solidFill>
                  <a:prstClr val="black"/>
                </a:solidFill>
                <a:latin typeface="Courier New"/>
                <a:cs typeface="Courier New"/>
              </a:rPr>
              <a:t>&gt;2376312000&lt;/</a:t>
            </a:r>
            <a:r>
              <a:rPr lang="en-US" sz="1200" dirty="0" err="1" smtClean="0">
                <a:solidFill>
                  <a:prstClr val="black"/>
                </a:solidFill>
                <a:latin typeface="Courier New"/>
                <a:cs typeface="Courier New"/>
              </a:rPr>
              <a:t>NetReceivables</a:t>
            </a:r>
            <a:r>
              <a:rPr lang="en-US" sz="1200" dirty="0" smtClean="0">
                <a:solidFill>
                  <a:prstClr val="black"/>
                </a:solidFill>
                <a:latin typeface="Courier New"/>
                <a:cs typeface="Courier New"/>
              </a:rPr>
              <a:t>&gt;</a:t>
            </a:r>
          </a:p>
          <a:p>
            <a:pPr>
              <a:buNone/>
            </a:pPr>
            <a:r>
              <a:rPr lang="en-US" sz="1200" dirty="0" smtClean="0">
                <a:solidFill>
                  <a:prstClr val="black"/>
                </a:solidFill>
                <a:latin typeface="Courier New"/>
                <a:cs typeface="Courier New"/>
              </a:rPr>
              <a:t>&lt;</a:t>
            </a:r>
            <a:r>
              <a:rPr lang="en-US" sz="1200" dirty="0" err="1" smtClean="0">
                <a:solidFill>
                  <a:prstClr val="black"/>
                </a:solidFill>
                <a:latin typeface="Courier New"/>
                <a:cs typeface="Courier New"/>
              </a:rPr>
              <a:t>NetReceivables</a:t>
            </a:r>
            <a:r>
              <a:rPr lang="en-US" sz="1200" dirty="0" smtClean="0">
                <a:solidFill>
                  <a:prstClr val="black"/>
                </a:solidFill>
                <a:latin typeface="Courier New"/>
                <a:cs typeface="Courier New"/>
              </a:rPr>
              <a:t> </a:t>
            </a:r>
            <a:r>
              <a:rPr lang="en-US" sz="1200" dirty="0" err="1" smtClean="0">
                <a:solidFill>
                  <a:prstClr val="black"/>
                </a:solidFill>
                <a:latin typeface="Courier New"/>
                <a:cs typeface="Courier New"/>
              </a:rPr>
              <a:t>contextRef</a:t>
            </a:r>
            <a:r>
              <a:rPr lang="en-US" sz="1200" dirty="0" smtClean="0">
                <a:solidFill>
                  <a:prstClr val="black"/>
                </a:solidFill>
                <a:latin typeface="Courier New"/>
                <a:cs typeface="Courier New"/>
              </a:rPr>
              <a:t>="year-ending-2006"</a:t>
            </a:r>
            <a:r>
              <a:rPr lang="en-US" sz="1200" dirty="0" smtClean="0">
                <a:latin typeface="Courier New"/>
                <a:cs typeface="Courier New"/>
              </a:rPr>
              <a:t> …</a:t>
            </a:r>
            <a:r>
              <a:rPr lang="en-US" sz="1200" dirty="0" smtClean="0">
                <a:solidFill>
                  <a:prstClr val="black"/>
                </a:solidFill>
                <a:latin typeface="Courier New"/>
                <a:cs typeface="Courier New"/>
              </a:rPr>
              <a:t>&gt;1352053000&lt;/</a:t>
            </a:r>
            <a:r>
              <a:rPr lang="en-US" sz="1200" dirty="0" err="1" smtClean="0">
                <a:solidFill>
                  <a:prstClr val="black"/>
                </a:solidFill>
                <a:latin typeface="Courier New"/>
                <a:cs typeface="Courier New"/>
              </a:rPr>
              <a:t>NetReceivables</a:t>
            </a:r>
            <a:r>
              <a:rPr lang="en-US" sz="1200" dirty="0" smtClean="0">
                <a:solidFill>
                  <a:prstClr val="black"/>
                </a:solidFill>
                <a:latin typeface="Courier New"/>
                <a:cs typeface="Courier New"/>
              </a:rPr>
              <a:t>&gt;</a:t>
            </a:r>
          </a:p>
          <a:p>
            <a:pPr>
              <a:buNone/>
            </a:pPr>
            <a:endParaRPr lang="en-US" sz="1200" dirty="0" smtClean="0">
              <a:solidFill>
                <a:prstClr val="black"/>
              </a:solidFill>
              <a:latin typeface="Courier New"/>
              <a:cs typeface="Courier New"/>
            </a:endParaRPr>
          </a:p>
          <a:p>
            <a:pPr lvl="0">
              <a:buNone/>
            </a:pPr>
            <a:endParaRPr lang="en-US" sz="1200" dirty="0" smtClean="0">
              <a:solidFill>
                <a:prstClr val="black"/>
              </a:solidFill>
              <a:latin typeface="Courier New"/>
              <a:cs typeface="Courier New"/>
            </a:endParaRPr>
          </a:p>
          <a:p>
            <a:endParaRPr lang="en-US" dirty="0"/>
          </a:p>
        </p:txBody>
      </p:sp>
      <p:pic>
        <p:nvPicPr>
          <p:cNvPr id="4" name="Picture 3"/>
          <p:cNvPicPr>
            <a:picLocks noChangeAspect="1"/>
          </p:cNvPicPr>
          <p:nvPr/>
        </p:nvPicPr>
        <p:blipFill>
          <a:blip r:embed="rId2"/>
          <a:stretch>
            <a:fillRect/>
          </a:stretch>
        </p:blipFill>
        <p:spPr>
          <a:xfrm>
            <a:off x="539750" y="1380198"/>
            <a:ext cx="8147050" cy="1820202"/>
          </a:xfrm>
          <a:prstGeom prst="rect">
            <a:avLst/>
          </a:prstGeom>
        </p:spPr>
      </p:pic>
      <p:cxnSp>
        <p:nvCxnSpPr>
          <p:cNvPr id="13" name="Curved Connector 12"/>
          <p:cNvCxnSpPr/>
          <p:nvPr/>
        </p:nvCxnSpPr>
        <p:spPr>
          <a:xfrm rot="5400000" flipH="1" flipV="1">
            <a:off x="5295901" y="2781297"/>
            <a:ext cx="1295404" cy="762002"/>
          </a:xfrm>
          <a:prstGeom prst="curvedConnector3">
            <a:avLst>
              <a:gd name="adj1" fmla="val 10021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vs. </a:t>
            </a:r>
            <a:r>
              <a:rPr lang="en-US" dirty="0" err="1" smtClean="0"/>
              <a:t>tuples</a:t>
            </a:r>
            <a:endParaRPr lang="en-US" dirty="0"/>
          </a:p>
        </p:txBody>
      </p:sp>
      <p:sp>
        <p:nvSpPr>
          <p:cNvPr id="3" name="Content Placeholder 2"/>
          <p:cNvSpPr>
            <a:spLocks noGrp="1"/>
          </p:cNvSpPr>
          <p:nvPr>
            <p:ph idx="1"/>
          </p:nvPr>
        </p:nvSpPr>
        <p:spPr/>
        <p:txBody>
          <a:bodyPr/>
          <a:lstStyle/>
          <a:p>
            <a:r>
              <a:rPr lang="en-US" dirty="0" smtClean="0"/>
              <a:t>Facts come in two categories:</a:t>
            </a:r>
          </a:p>
          <a:p>
            <a:pPr lvl="1"/>
            <a:r>
              <a:rPr lang="en-US" dirty="0" smtClean="0"/>
              <a:t>Items – contain simple values (string, number, or fraction)</a:t>
            </a:r>
          </a:p>
          <a:p>
            <a:pPr lvl="2"/>
            <a:r>
              <a:rPr lang="en-US" dirty="0" smtClean="0"/>
              <a:t>E.g.: &lt;Income&gt;500000&lt;/Income&gt;</a:t>
            </a:r>
          </a:p>
          <a:p>
            <a:pPr lvl="1"/>
            <a:r>
              <a:rPr lang="en-US" dirty="0" err="1" smtClean="0"/>
              <a:t>Tuples</a:t>
            </a:r>
            <a:r>
              <a:rPr lang="en-US" dirty="0" smtClean="0"/>
              <a:t> – contain compound values (item elements or more </a:t>
            </a:r>
            <a:r>
              <a:rPr lang="en-US" dirty="0" err="1" smtClean="0"/>
              <a:t>tuples</a:t>
            </a:r>
            <a:r>
              <a:rPr lang="en-US" dirty="0" smtClean="0"/>
              <a:t>)</a:t>
            </a:r>
          </a:p>
          <a:p>
            <a:pPr lvl="2"/>
            <a:r>
              <a:rPr lang="en-US" dirty="0" smtClean="0"/>
              <a:t>E.g.: </a:t>
            </a:r>
            <a:r>
              <a:rPr lang="en-US" dirty="0" smtClean="0">
                <a:effectLst>
                  <a:glow rad="63500">
                    <a:schemeClr val="accent5">
                      <a:alpha val="75000"/>
                    </a:schemeClr>
                  </a:glow>
                </a:effectLst>
              </a:rPr>
              <a:t>&lt;Person&gt;</a:t>
            </a:r>
            <a:r>
              <a:rPr lang="en-US" dirty="0" smtClean="0"/>
              <a:t>	</a:t>
            </a:r>
            <a:r>
              <a:rPr lang="en-US" dirty="0" smtClean="0">
                <a:effectLst>
                  <a:glow rad="63500">
                    <a:schemeClr val="accent6">
                      <a:alpha val="75000"/>
                    </a:schemeClr>
                  </a:glow>
                </a:effectLst>
              </a:rPr>
              <a:t>&lt;First&gt;</a:t>
            </a:r>
            <a:r>
              <a:rPr lang="en-US" dirty="0" smtClean="0">
                <a:effectLst/>
              </a:rPr>
              <a:t>Evan</a:t>
            </a:r>
            <a:r>
              <a:rPr lang="en-US" dirty="0" smtClean="0">
                <a:effectLst>
                  <a:glow rad="63500">
                    <a:schemeClr val="accent6">
                      <a:alpha val="75000"/>
                    </a:schemeClr>
                  </a:glow>
                </a:effectLst>
              </a:rPr>
              <a:t>&lt;/First&gt;</a:t>
            </a:r>
            <a:r>
              <a:rPr lang="en-US" dirty="0" smtClean="0"/>
              <a:t>   </a:t>
            </a:r>
            <a:r>
              <a:rPr lang="en-US" dirty="0" smtClean="0">
                <a:effectLst>
                  <a:glow rad="63500">
                    <a:schemeClr val="accent6">
                      <a:alpha val="75000"/>
                    </a:schemeClr>
                  </a:glow>
                </a:effectLst>
              </a:rPr>
              <a:t>&lt;Last&gt;</a:t>
            </a:r>
            <a:r>
              <a:rPr lang="en-US" dirty="0" smtClean="0">
                <a:effectLst/>
              </a:rPr>
              <a:t>Lenz</a:t>
            </a:r>
            <a:r>
              <a:rPr lang="en-US" dirty="0" smtClean="0">
                <a:effectLst>
                  <a:glow rad="63500">
                    <a:schemeClr val="accent6">
                      <a:alpha val="75000"/>
                    </a:schemeClr>
                  </a:glow>
                </a:effectLst>
              </a:rPr>
              <a:t>&lt;/Last&gt;</a:t>
            </a:r>
            <a:r>
              <a:rPr lang="en-US" dirty="0" smtClean="0"/>
              <a:t>   </a:t>
            </a:r>
            <a:r>
              <a:rPr lang="en-US" dirty="0" smtClean="0">
                <a:effectLst>
                  <a:glow rad="63500">
                    <a:schemeClr val="accent5">
                      <a:alpha val="75000"/>
                    </a:schemeClr>
                  </a:glow>
                </a:effectLst>
              </a:rPr>
              <a:t>&lt;/Person&gt;</a:t>
            </a:r>
          </a:p>
          <a:p>
            <a:pPr>
              <a:buNone/>
            </a:pPr>
            <a:endParaRPr lang="en-US" dirty="0" smtClean="0"/>
          </a:p>
          <a:p>
            <a:r>
              <a:rPr lang="en-US" dirty="0" smtClean="0"/>
              <a:t>Word on the street: </a:t>
            </a:r>
            <a:r>
              <a:rPr lang="en-US" dirty="0" err="1" smtClean="0"/>
              <a:t>tuples</a:t>
            </a:r>
            <a:r>
              <a:rPr lang="en-US" dirty="0" smtClean="0"/>
              <a:t> are effectively deprecated</a:t>
            </a:r>
          </a:p>
          <a:p>
            <a:r>
              <a:rPr lang="en-US" dirty="0" smtClean="0"/>
              <a:t>Our examples will assume items only</a:t>
            </a:r>
          </a:p>
          <a:p>
            <a:endParaRPr lang="en-US" dirty="0" smtClean="0"/>
          </a:p>
          <a:p>
            <a:endParaRPr lang="en-US" dirty="0" smtClean="0"/>
          </a:p>
          <a:p>
            <a:endParaRPr lang="en-US" dirty="0"/>
          </a:p>
        </p:txBody>
      </p:sp>
      <p:sp>
        <p:nvSpPr>
          <p:cNvPr id="6" name="TextBox 5"/>
          <p:cNvSpPr txBox="1"/>
          <p:nvPr/>
        </p:nvSpPr>
        <p:spPr>
          <a:xfrm>
            <a:off x="5867400" y="3962400"/>
            <a:ext cx="1066800" cy="381000"/>
          </a:xfrm>
          <a:prstGeom prst="rect">
            <a:avLst/>
          </a:prstGeom>
          <a:noFill/>
        </p:spPr>
        <p:txBody>
          <a:bodyPr wrap="square" rtlCol="0">
            <a:spAutoFit/>
          </a:bodyPr>
          <a:lstStyle/>
          <a:p>
            <a:r>
              <a:rPr lang="en-US" b="1" dirty="0" smtClean="0">
                <a:latin typeface="Britannic Bold"/>
                <a:cs typeface="Britannic Bold"/>
              </a:rPr>
              <a:t>item</a:t>
            </a:r>
            <a:endParaRPr lang="en-US" b="1" dirty="0">
              <a:latin typeface="Britannic Bold"/>
              <a:cs typeface="Britannic Bold"/>
            </a:endParaRPr>
          </a:p>
        </p:txBody>
      </p:sp>
      <p:sp>
        <p:nvSpPr>
          <p:cNvPr id="7" name="TextBox 6"/>
          <p:cNvSpPr txBox="1"/>
          <p:nvPr/>
        </p:nvSpPr>
        <p:spPr>
          <a:xfrm>
            <a:off x="4114800" y="3962399"/>
            <a:ext cx="1066800" cy="381000"/>
          </a:xfrm>
          <a:prstGeom prst="rect">
            <a:avLst/>
          </a:prstGeom>
          <a:noFill/>
        </p:spPr>
        <p:txBody>
          <a:bodyPr wrap="square" rtlCol="0">
            <a:spAutoFit/>
          </a:bodyPr>
          <a:lstStyle/>
          <a:p>
            <a:r>
              <a:rPr lang="en-US" b="1" dirty="0" smtClean="0">
                <a:latin typeface="Britannic Bold"/>
                <a:cs typeface="Britannic Bold"/>
              </a:rPr>
              <a:t>item</a:t>
            </a:r>
            <a:endParaRPr lang="en-US" b="1" dirty="0">
              <a:latin typeface="Britannic Bold"/>
              <a:cs typeface="Britannic Bold"/>
            </a:endParaRPr>
          </a:p>
        </p:txBody>
      </p:sp>
      <p:sp>
        <p:nvSpPr>
          <p:cNvPr id="8" name="TextBox 7"/>
          <p:cNvSpPr txBox="1"/>
          <p:nvPr/>
        </p:nvSpPr>
        <p:spPr>
          <a:xfrm>
            <a:off x="2667000" y="3962400"/>
            <a:ext cx="762000" cy="369332"/>
          </a:xfrm>
          <a:prstGeom prst="rect">
            <a:avLst/>
          </a:prstGeom>
          <a:noFill/>
        </p:spPr>
        <p:txBody>
          <a:bodyPr wrap="square" rtlCol="0">
            <a:spAutoFit/>
          </a:bodyPr>
          <a:lstStyle/>
          <a:p>
            <a:r>
              <a:rPr lang="en-US" b="1" dirty="0" err="1" smtClean="0">
                <a:latin typeface="Britannic Bold"/>
                <a:cs typeface="Britannic Bold"/>
              </a:rPr>
              <a:t>tuple</a:t>
            </a:r>
            <a:endParaRPr lang="en-US" b="1" dirty="0">
              <a:latin typeface="Britannic Bold"/>
              <a:cs typeface="Britannic Bold"/>
            </a:endParaRPr>
          </a:p>
        </p:txBody>
      </p:sp>
      <p:cxnSp>
        <p:nvCxnSpPr>
          <p:cNvPr id="10" name="Straight Arrow Connector 9"/>
          <p:cNvCxnSpPr/>
          <p:nvPr/>
        </p:nvCxnSpPr>
        <p:spPr>
          <a:xfrm rot="16200000" flipV="1">
            <a:off x="2422267" y="3902333"/>
            <a:ext cx="337066"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a:off x="3733801" y="3810000"/>
            <a:ext cx="381003" cy="3429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6" idx="1"/>
          </p:cNvCxnSpPr>
          <p:nvPr/>
        </p:nvCxnSpPr>
        <p:spPr>
          <a:xfrm rot="10800000">
            <a:off x="5486400" y="3810000"/>
            <a:ext cx="381000" cy="3429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data types</a:t>
            </a:r>
            <a:endParaRPr lang="en-US" dirty="0"/>
          </a:p>
        </p:txBody>
      </p:sp>
      <p:sp>
        <p:nvSpPr>
          <p:cNvPr id="3" name="Content Placeholder 2"/>
          <p:cNvSpPr>
            <a:spLocks noGrp="1"/>
          </p:cNvSpPr>
          <p:nvPr>
            <p:ph idx="1"/>
          </p:nvPr>
        </p:nvSpPr>
        <p:spPr>
          <a:xfrm>
            <a:off x="457200" y="1295400"/>
            <a:ext cx="8229600" cy="4724400"/>
          </a:xfrm>
        </p:spPr>
        <p:txBody>
          <a:bodyPr/>
          <a:lstStyle/>
          <a:p>
            <a:r>
              <a:rPr lang="en-US" dirty="0" smtClean="0"/>
              <a:t>Numeric</a:t>
            </a:r>
          </a:p>
          <a:p>
            <a:pPr lvl="1"/>
            <a:r>
              <a:rPr lang="en-US" dirty="0" smtClean="0"/>
              <a:t>Decimal, including derived types with specific meanings:</a:t>
            </a:r>
          </a:p>
          <a:p>
            <a:pPr lvl="2"/>
            <a:r>
              <a:rPr lang="en-US" dirty="0" smtClean="0"/>
              <a:t>Monetary</a:t>
            </a:r>
          </a:p>
          <a:p>
            <a:pPr lvl="2"/>
            <a:r>
              <a:rPr lang="en-US" dirty="0" smtClean="0"/>
              <a:t>Shares – e.g., shares of a corporation</a:t>
            </a:r>
          </a:p>
          <a:p>
            <a:pPr lvl="2"/>
            <a:r>
              <a:rPr lang="en-US" dirty="0" smtClean="0"/>
              <a:t>Pure – growth rates, percentage change, etc.</a:t>
            </a:r>
          </a:p>
          <a:p>
            <a:pPr lvl="1"/>
            <a:r>
              <a:rPr lang="en-US" dirty="0" smtClean="0"/>
              <a:t>Fraction, e.g.:</a:t>
            </a:r>
          </a:p>
          <a:p>
            <a:pPr lvl="2">
              <a:buNone/>
            </a:pPr>
            <a:r>
              <a:rPr lang="en-US" sz="1400" dirty="0" smtClean="0">
                <a:latin typeface="Courier New"/>
                <a:cs typeface="Courier New"/>
              </a:rPr>
              <a:t>&lt;</a:t>
            </a:r>
            <a:r>
              <a:rPr lang="en-US" sz="1400" dirty="0" err="1" smtClean="0">
                <a:latin typeface="Courier New"/>
                <a:cs typeface="Courier New"/>
              </a:rPr>
              <a:t>my:FractionExample</a:t>
            </a:r>
            <a:r>
              <a:rPr lang="en-US" sz="1400" dirty="0" smtClean="0">
                <a:latin typeface="Courier New"/>
                <a:cs typeface="Courier New"/>
              </a:rPr>
              <a:t>&gt;</a:t>
            </a:r>
          </a:p>
          <a:p>
            <a:pPr lvl="2">
              <a:buNone/>
            </a:pPr>
            <a:r>
              <a:rPr lang="en-US" sz="1400" dirty="0" smtClean="0">
                <a:latin typeface="Courier New"/>
                <a:cs typeface="Courier New"/>
              </a:rPr>
              <a:t>	&lt;numerator&gt;1&lt;/numerator&gt;</a:t>
            </a:r>
          </a:p>
          <a:p>
            <a:pPr lvl="2">
              <a:buNone/>
            </a:pPr>
            <a:r>
              <a:rPr lang="en-US" sz="1400" dirty="0" smtClean="0">
                <a:latin typeface="Courier New"/>
                <a:cs typeface="Courier New"/>
              </a:rPr>
              <a:t>	&lt;denominator&gt;3&lt;/denominator&gt;</a:t>
            </a:r>
          </a:p>
          <a:p>
            <a:pPr lvl="2">
              <a:buNone/>
            </a:pPr>
            <a:r>
              <a:rPr lang="en-US" sz="1400" dirty="0" smtClean="0">
                <a:latin typeface="Courier New"/>
                <a:cs typeface="Courier New"/>
              </a:rPr>
              <a:t>&lt;/</a:t>
            </a:r>
            <a:r>
              <a:rPr lang="en-US" sz="1400" dirty="0" err="1" smtClean="0">
                <a:latin typeface="Courier New"/>
                <a:cs typeface="Courier New"/>
              </a:rPr>
              <a:t>my:FractionExample</a:t>
            </a:r>
            <a:r>
              <a:rPr lang="en-US" sz="1400" dirty="0" smtClean="0">
                <a:latin typeface="Courier New"/>
                <a:cs typeface="Courier New"/>
              </a:rPr>
              <a:t>&gt;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data types, cont.</a:t>
            </a:r>
            <a:endParaRPr lang="en-US" dirty="0"/>
          </a:p>
        </p:txBody>
      </p:sp>
      <p:sp>
        <p:nvSpPr>
          <p:cNvPr id="3" name="Content Placeholder 2"/>
          <p:cNvSpPr>
            <a:spLocks noGrp="1"/>
          </p:cNvSpPr>
          <p:nvPr>
            <p:ph idx="1"/>
          </p:nvPr>
        </p:nvSpPr>
        <p:spPr>
          <a:xfrm>
            <a:off x="457200" y="1295400"/>
            <a:ext cx="8229600" cy="4724400"/>
          </a:xfrm>
        </p:spPr>
        <p:txBody>
          <a:bodyPr/>
          <a:lstStyle/>
          <a:p>
            <a:r>
              <a:rPr lang="en-US" dirty="0" smtClean="0"/>
              <a:t>Non-numeric</a:t>
            </a:r>
          </a:p>
          <a:p>
            <a:pPr lvl="1"/>
            <a:r>
              <a:rPr lang="en-US" dirty="0" smtClean="0"/>
              <a:t>String</a:t>
            </a:r>
          </a:p>
          <a:p>
            <a:pPr lvl="2"/>
            <a:r>
              <a:rPr lang="en-US" dirty="0" smtClean="0"/>
              <a:t>Including escaped HTML (very common)</a:t>
            </a:r>
          </a:p>
          <a:p>
            <a:r>
              <a:rPr lang="en-US" dirty="0" smtClean="0"/>
              <a:t>Any other XSD simple data type you want to use</a:t>
            </a:r>
          </a:p>
          <a:p>
            <a:pPr lvl="1"/>
            <a:r>
              <a:rPr lang="en-US" dirty="0" smtClean="0"/>
              <a:t>including data types</a:t>
            </a:r>
            <a:r>
              <a:rPr lang="en-US" dirty="0" smtClean="0"/>
              <a:t> derived </a:t>
            </a:r>
            <a:r>
              <a:rPr lang="en-US" dirty="0" smtClean="0"/>
              <a:t>by restriction from the XBRL-supplied list of data type aliases (one for every built-in simple type in XSD)</a:t>
            </a:r>
          </a:p>
          <a:p>
            <a:endParaRPr lang="en-US" dirty="0" smtClean="0">
              <a:latin typeface="Courier New"/>
              <a:cs typeface="Courier New"/>
            </a:endParaRP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attributes</a:t>
            </a:r>
            <a:endParaRPr lang="en-US" dirty="0"/>
          </a:p>
        </p:txBody>
      </p:sp>
      <p:sp>
        <p:nvSpPr>
          <p:cNvPr id="3" name="Content Placeholder 2"/>
          <p:cNvSpPr>
            <a:spLocks noGrp="1"/>
          </p:cNvSpPr>
          <p:nvPr>
            <p:ph idx="1"/>
          </p:nvPr>
        </p:nvSpPr>
        <p:spPr/>
        <p:txBody>
          <a:bodyPr/>
          <a:lstStyle/>
          <a:p>
            <a:r>
              <a:rPr lang="en-US" dirty="0" smtClean="0"/>
              <a:t>Required:</a:t>
            </a:r>
          </a:p>
          <a:p>
            <a:pPr lvl="1"/>
            <a:r>
              <a:rPr lang="en-US" dirty="0" err="1" smtClean="0">
                <a:latin typeface="Courier New"/>
                <a:cs typeface="Courier New"/>
              </a:rPr>
              <a:t>contextRef</a:t>
            </a:r>
            <a:r>
              <a:rPr lang="en-US" dirty="0" smtClean="0"/>
              <a:t> – refers to a context defined in the instance document</a:t>
            </a:r>
            <a:endParaRPr lang="en-US" dirty="0" smtClean="0">
              <a:latin typeface="Courier New"/>
              <a:cs typeface="Courier New"/>
            </a:endParaRPr>
          </a:p>
          <a:p>
            <a:r>
              <a:rPr lang="en-US" dirty="0" smtClean="0"/>
              <a:t>Required on numeric items:</a:t>
            </a:r>
          </a:p>
          <a:p>
            <a:pPr lvl="1"/>
            <a:r>
              <a:rPr lang="en-US" dirty="0" err="1" smtClean="0">
                <a:latin typeface="Courier New"/>
                <a:cs typeface="Courier New"/>
              </a:rPr>
              <a:t>unitRef</a:t>
            </a:r>
            <a:r>
              <a:rPr lang="en-US" dirty="0" smtClean="0"/>
              <a:t> – refers to a unit (e.g., UK Pounds) defined in the instance</a:t>
            </a:r>
            <a:endParaRPr lang="en-US" dirty="0" smtClean="0">
              <a:latin typeface="Courier New"/>
              <a:cs typeface="Courier New"/>
            </a:endParaRPr>
          </a:p>
          <a:p>
            <a:r>
              <a:rPr lang="en-US" dirty="0" smtClean="0"/>
              <a:t>Optional:</a:t>
            </a:r>
          </a:p>
          <a:p>
            <a:pPr lvl="1"/>
            <a:r>
              <a:rPr lang="en-US" dirty="0" smtClean="0">
                <a:latin typeface="Courier New"/>
                <a:cs typeface="Courier New"/>
              </a:rPr>
              <a:t>id</a:t>
            </a:r>
            <a:r>
              <a:rPr lang="en-US" dirty="0" smtClean="0"/>
              <a:t> – useful for associating an item with a footnote</a:t>
            </a:r>
            <a:endParaRPr lang="en-US" dirty="0" smtClean="0">
              <a:latin typeface="Courier New"/>
              <a:cs typeface="Courier New"/>
            </a:endParaRPr>
          </a:p>
          <a:p>
            <a:r>
              <a:rPr lang="en-US" dirty="0" smtClean="0"/>
              <a:t>Optional (but mutually exclusive) for non-fraction numbers:</a:t>
            </a:r>
          </a:p>
          <a:p>
            <a:pPr lvl="1"/>
            <a:r>
              <a:rPr lang="en-US" dirty="0" smtClean="0">
                <a:latin typeface="Courier New"/>
                <a:cs typeface="Courier New"/>
              </a:rPr>
              <a:t>decimals</a:t>
            </a:r>
          </a:p>
          <a:p>
            <a:pPr lvl="1"/>
            <a:r>
              <a:rPr lang="en-US" dirty="0" smtClean="0">
                <a:latin typeface="Courier New"/>
                <a:cs typeface="Courier New"/>
              </a:rPr>
              <a:t>precision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latin typeface="Arial" pitchFamily="-106" charset="0"/>
              </a:rPr>
              <a:t>About</a:t>
            </a:r>
            <a:r>
              <a:rPr lang="en-US" dirty="0" smtClean="0">
                <a:latin typeface="Arial" pitchFamily="-106" charset="0"/>
              </a:rPr>
              <a:t> Evan Lenz</a:t>
            </a:r>
            <a:endParaRPr lang="en-US" dirty="0">
              <a:latin typeface="Arial" pitchFamily="-106" charset="0"/>
            </a:endParaRPr>
          </a:p>
        </p:txBody>
      </p:sp>
      <p:sp>
        <p:nvSpPr>
          <p:cNvPr id="7171" name="Content Placeholder 2"/>
          <p:cNvSpPr>
            <a:spLocks noGrp="1"/>
          </p:cNvSpPr>
          <p:nvPr>
            <p:ph idx="1"/>
          </p:nvPr>
        </p:nvSpPr>
        <p:spPr/>
        <p:txBody>
          <a:bodyPr/>
          <a:lstStyle/>
          <a:p>
            <a:pPr eaLnBrk="1" hangingPunct="1"/>
            <a:r>
              <a:rPr lang="en-US" dirty="0" smtClean="0">
                <a:latin typeface="Arial" pitchFamily="-106" charset="0"/>
              </a:rPr>
              <a:t>President </a:t>
            </a:r>
            <a:r>
              <a:rPr lang="en-US" dirty="0" smtClean="0">
                <a:latin typeface="Arial" pitchFamily="-106" charset="0"/>
              </a:rPr>
              <a:t>of Lenz Consulting Group, Inc.</a:t>
            </a:r>
          </a:p>
          <a:p>
            <a:pPr lvl="1" eaLnBrk="1" hangingPunct="1"/>
            <a:r>
              <a:rPr lang="en-US" dirty="0" smtClean="0">
                <a:latin typeface="Arial" pitchFamily="-106" charset="0"/>
                <a:hlinkClick r:id="rId2"/>
              </a:rPr>
              <a:t>http://lenzconsulting.</a:t>
            </a:r>
            <a:r>
              <a:rPr lang="en-US" dirty="0" smtClean="0">
                <a:latin typeface="Arial" pitchFamily="-106" charset="0"/>
                <a:hlinkClick r:id="rId2"/>
              </a:rPr>
              <a:t>com</a:t>
            </a:r>
            <a:endParaRPr lang="en-US" dirty="0" smtClean="0">
              <a:latin typeface="Arial" pitchFamily="-106" charset="0"/>
            </a:endParaRPr>
          </a:p>
          <a:p>
            <a:pPr eaLnBrk="1" hangingPunct="1"/>
            <a:r>
              <a:rPr lang="en-US" dirty="0" smtClean="0">
                <a:latin typeface="Arial" pitchFamily="-106" charset="0"/>
              </a:rPr>
              <a:t>XBRL International is a current client</a:t>
            </a:r>
          </a:p>
          <a:p>
            <a:pPr lvl="1" eaLnBrk="1" hangingPunct="1"/>
            <a:r>
              <a:rPr lang="en-US" dirty="0" smtClean="0">
                <a:latin typeface="Arial" pitchFamily="-106" charset="0"/>
              </a:rPr>
              <a:t>(for the implementation of Inline XBRL)</a:t>
            </a:r>
            <a:endParaRPr lang="en-US" dirty="0" smtClean="0">
              <a:latin typeface="Arial" pitchFamily="-106" charset="0"/>
            </a:endParaRPr>
          </a:p>
          <a:p>
            <a:pPr eaLnBrk="1" hangingPunct="1"/>
            <a:r>
              <a:rPr lang="en-US" dirty="0" smtClean="0">
                <a:latin typeface="Arial" pitchFamily="-106" charset="0"/>
              </a:rPr>
              <a:t>Former member of the W3C XSL Working Group</a:t>
            </a:r>
          </a:p>
          <a:p>
            <a:pPr eaLnBrk="1" hangingPunct="1"/>
            <a:r>
              <a:rPr lang="en-US" dirty="0" smtClean="0">
                <a:latin typeface="Arial" pitchFamily="-106" charset="0"/>
              </a:rPr>
              <a:t>Author of O’Reilly’s </a:t>
            </a:r>
            <a:r>
              <a:rPr lang="en-US" i="1" dirty="0" smtClean="0">
                <a:latin typeface="Arial" pitchFamily="-106" charset="0"/>
              </a:rPr>
              <a:t>XSLT 1.0 Pocket Reference</a:t>
            </a:r>
          </a:p>
          <a:p>
            <a:pPr eaLnBrk="1" hangingPunct="1"/>
            <a:r>
              <a:rPr lang="en-US" dirty="0" smtClean="0">
                <a:latin typeface="Arial" pitchFamily="-106" charset="0"/>
              </a:rPr>
              <a:t>Co-author of O’Reilly’s </a:t>
            </a:r>
            <a:r>
              <a:rPr lang="en-US" i="1" dirty="0" smtClean="0">
                <a:latin typeface="Arial" pitchFamily="-106" charset="0"/>
              </a:rPr>
              <a:t>Office 2003 XML</a:t>
            </a:r>
          </a:p>
          <a:p>
            <a:pPr eaLnBrk="1" hangingPunct="1"/>
            <a:r>
              <a:rPr lang="en-US" dirty="0" smtClean="0">
                <a:latin typeface="Arial" pitchFamily="-106" charset="0"/>
              </a:rPr>
              <a:t>Member of the XML Guild (</a:t>
            </a:r>
            <a:r>
              <a:rPr lang="en-US" dirty="0" smtClean="0">
                <a:latin typeface="Arial" pitchFamily="-106" charset="0"/>
                <a:hlinkClick r:id="rId3"/>
              </a:rPr>
              <a:t>http://xmlguild.org</a:t>
            </a:r>
            <a:r>
              <a:rPr lang="en-US" dirty="0" smtClean="0">
                <a:latin typeface="Arial" pitchFamily="-106" charset="0"/>
              </a:rPr>
              <a:t>)</a:t>
            </a:r>
          </a:p>
        </p:txBody>
      </p:sp>
      <p:pic>
        <p:nvPicPr>
          <p:cNvPr id="4" name="Picture 3"/>
          <p:cNvPicPr>
            <a:picLocks noChangeAspect="1"/>
          </p:cNvPicPr>
          <p:nvPr/>
        </p:nvPicPr>
        <p:blipFill>
          <a:blip r:embed="rId4"/>
          <a:stretch>
            <a:fillRect/>
          </a:stretch>
        </p:blipFill>
        <p:spPr>
          <a:xfrm>
            <a:off x="5943600" y="990600"/>
            <a:ext cx="3048000" cy="129419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context and unit definitions</a:t>
            </a:r>
            <a:endParaRPr lang="en-US" dirty="0"/>
          </a:p>
        </p:txBody>
      </p:sp>
      <p:sp>
        <p:nvSpPr>
          <p:cNvPr id="3" name="Content Placeholder 2"/>
          <p:cNvSpPr>
            <a:spLocks noGrp="1"/>
          </p:cNvSpPr>
          <p:nvPr>
            <p:ph idx="1"/>
          </p:nvPr>
        </p:nvSpPr>
        <p:spPr>
          <a:xfrm>
            <a:off x="457200" y="1143000"/>
            <a:ext cx="8229600" cy="5486400"/>
          </a:xfrm>
        </p:spPr>
        <p:txBody>
          <a:bodyPr/>
          <a:lstStyle/>
          <a:p>
            <a:r>
              <a:rPr lang="en-US" dirty="0" smtClean="0">
                <a:cs typeface="Arial"/>
              </a:rPr>
              <a:t>Example context definition (Google at the end of 2008):</a:t>
            </a:r>
          </a:p>
          <a:p>
            <a:pPr lvl="1"/>
            <a:r>
              <a:rPr lang="en-US" sz="1400" dirty="0" smtClean="0">
                <a:latin typeface="Courier New"/>
                <a:cs typeface="Courier New"/>
              </a:rPr>
              <a:t>&lt;context id="year-ending-2008"&gt;</a:t>
            </a:r>
          </a:p>
          <a:p>
            <a:pPr lvl="1">
              <a:buNone/>
            </a:pPr>
            <a:r>
              <a:rPr lang="en-US" sz="1400" dirty="0" smtClean="0">
                <a:latin typeface="Courier New"/>
                <a:cs typeface="Courier New"/>
              </a:rPr>
              <a:t>		&lt;entity&gt;</a:t>
            </a:r>
          </a:p>
          <a:p>
            <a:pPr lvl="1">
              <a:buNone/>
            </a:pPr>
            <a:r>
              <a:rPr lang="en-US" sz="1400" dirty="0" smtClean="0">
                <a:latin typeface="Courier New"/>
                <a:cs typeface="Courier New"/>
              </a:rPr>
              <a:t>			&lt;identifier scheme="http://</a:t>
            </a:r>
            <a:r>
              <a:rPr lang="en-US" sz="1400" dirty="0" err="1" smtClean="0">
                <a:latin typeface="Courier New"/>
                <a:cs typeface="Courier New"/>
              </a:rPr>
              <a:t>www.nasdaq.com</a:t>
            </a:r>
            <a:r>
              <a:rPr lang="en-US" sz="1400" dirty="0" smtClean="0">
                <a:latin typeface="Courier New"/>
                <a:cs typeface="Courier New"/>
              </a:rPr>
              <a:t>"&gt;GOOG&lt;/identifier&gt;</a:t>
            </a:r>
          </a:p>
          <a:p>
            <a:pPr lvl="1">
              <a:buNone/>
            </a:pPr>
            <a:r>
              <a:rPr lang="en-US" sz="1400" dirty="0" smtClean="0">
                <a:latin typeface="Courier New"/>
                <a:cs typeface="Courier New"/>
              </a:rPr>
              <a:t>		&lt;/entity&gt;</a:t>
            </a:r>
            <a:endParaRPr lang="en-US" sz="1200" dirty="0" smtClean="0">
              <a:latin typeface="Courier New"/>
              <a:cs typeface="Courier New"/>
            </a:endParaRPr>
          </a:p>
          <a:p>
            <a:pPr lvl="1">
              <a:buNone/>
            </a:pPr>
            <a:r>
              <a:rPr lang="en-US" sz="1400" dirty="0" smtClean="0">
                <a:latin typeface="Courier New"/>
                <a:cs typeface="Courier New"/>
              </a:rPr>
              <a:t>		&lt;period&gt;</a:t>
            </a:r>
          </a:p>
          <a:p>
            <a:pPr lvl="1">
              <a:buNone/>
            </a:pPr>
            <a:r>
              <a:rPr lang="en-US" sz="1400" dirty="0" smtClean="0">
                <a:latin typeface="Courier New"/>
                <a:cs typeface="Courier New"/>
              </a:rPr>
              <a:t>			&lt;instant&gt;2008-12-31&lt;/instant&gt;</a:t>
            </a:r>
          </a:p>
          <a:p>
            <a:pPr lvl="1">
              <a:buNone/>
            </a:pPr>
            <a:r>
              <a:rPr lang="en-US" sz="1400" dirty="0" smtClean="0">
                <a:latin typeface="Courier New"/>
                <a:cs typeface="Courier New"/>
              </a:rPr>
              <a:t>		&lt;period&gt;</a:t>
            </a:r>
          </a:p>
          <a:p>
            <a:pPr lvl="1">
              <a:buNone/>
            </a:pPr>
            <a:r>
              <a:rPr lang="en-US" sz="1400" dirty="0" smtClean="0">
                <a:latin typeface="Courier New"/>
                <a:cs typeface="Courier New"/>
              </a:rPr>
              <a:t>	&lt;/context&gt;</a:t>
            </a:r>
          </a:p>
          <a:p>
            <a:r>
              <a:rPr lang="en-US" dirty="0" smtClean="0">
                <a:cs typeface="Arial"/>
              </a:rPr>
              <a:t>Example unit definition (US dollars): </a:t>
            </a:r>
          </a:p>
          <a:p>
            <a:pPr lvl="1"/>
            <a:r>
              <a:rPr lang="en-US" sz="1400" dirty="0" smtClean="0">
                <a:latin typeface="Courier New"/>
                <a:cs typeface="Courier New"/>
              </a:rPr>
              <a:t>&lt;unit id="u1"&gt;</a:t>
            </a:r>
          </a:p>
          <a:p>
            <a:pPr lvl="1">
              <a:buNone/>
            </a:pPr>
            <a:r>
              <a:rPr lang="en-US" sz="1400" dirty="0" smtClean="0">
                <a:latin typeface="Courier New"/>
                <a:cs typeface="Courier New"/>
              </a:rPr>
              <a:t>		&lt;measure&gt;ISO4217:USD&lt;/measure&gt;</a:t>
            </a:r>
          </a:p>
          <a:p>
            <a:pPr lvl="1">
              <a:buNone/>
            </a:pPr>
            <a:r>
              <a:rPr lang="en-US" sz="1400" dirty="0" smtClean="0">
                <a:latin typeface="Courier New"/>
                <a:cs typeface="Courier New"/>
              </a:rPr>
              <a:t>	&lt;/unit&gt;</a:t>
            </a:r>
          </a:p>
        </p:txBody>
      </p:sp>
      <p:sp>
        <p:nvSpPr>
          <p:cNvPr id="4" name="TextBox 3"/>
          <p:cNvSpPr txBox="1"/>
          <p:nvPr/>
        </p:nvSpPr>
        <p:spPr>
          <a:xfrm>
            <a:off x="5867400" y="3200400"/>
            <a:ext cx="2667000" cy="369332"/>
          </a:xfrm>
          <a:prstGeom prst="rect">
            <a:avLst/>
          </a:prstGeom>
          <a:noFill/>
        </p:spPr>
        <p:txBody>
          <a:bodyPr wrap="square" rtlCol="0">
            <a:spAutoFit/>
          </a:bodyPr>
          <a:lstStyle/>
          <a:p>
            <a:r>
              <a:rPr lang="en-US" dirty="0" smtClean="0"/>
              <a:t>&lt;instant&gt; or &lt;duration&gt;</a:t>
            </a:r>
            <a:endParaRPr lang="en-US" dirty="0"/>
          </a:p>
        </p:txBody>
      </p:sp>
      <p:cxnSp>
        <p:nvCxnSpPr>
          <p:cNvPr id="6" name="Straight Arrow Connector 5"/>
          <p:cNvCxnSpPr>
            <a:stCxn id="4" idx="1"/>
          </p:cNvCxnSpPr>
          <p:nvPr/>
        </p:nvCxnSpPr>
        <p:spPr>
          <a:xfrm rot="10800000" flipV="1">
            <a:off x="4800600" y="3385065"/>
            <a:ext cx="1066800" cy="4249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an instance document</a:t>
            </a:r>
            <a:endParaRPr lang="en-US" dirty="0"/>
          </a:p>
        </p:txBody>
      </p:sp>
      <p:sp>
        <p:nvSpPr>
          <p:cNvPr id="3" name="Content Placeholder 2"/>
          <p:cNvSpPr>
            <a:spLocks noGrp="1"/>
          </p:cNvSpPr>
          <p:nvPr>
            <p:ph idx="1"/>
          </p:nvPr>
        </p:nvSpPr>
        <p:spPr>
          <a:xfrm>
            <a:off x="457200" y="1447800"/>
            <a:ext cx="8458200" cy="5105400"/>
          </a:xfrm>
        </p:spPr>
        <p:txBody>
          <a:bodyPr/>
          <a:lstStyle/>
          <a:p>
            <a:r>
              <a:rPr lang="en-US" dirty="0" smtClean="0"/>
              <a:t>An instance document contains facts, contexts, and units</a:t>
            </a:r>
          </a:p>
          <a:p>
            <a:r>
              <a:rPr lang="en-US" dirty="0" smtClean="0"/>
              <a:t>In addition, it is associated with an XBRL taxonomy via at least one &lt;</a:t>
            </a:r>
            <a:r>
              <a:rPr lang="en-US" dirty="0" err="1" smtClean="0"/>
              <a:t>link:schemaRef</a:t>
            </a:r>
            <a:r>
              <a:rPr lang="en-US" dirty="0" smtClean="0"/>
              <a:t>&gt; element</a:t>
            </a:r>
          </a:p>
          <a:p>
            <a:r>
              <a:rPr lang="en-US" dirty="0" smtClean="0"/>
              <a:t>The overall structure looks like this (note the namespaces):</a:t>
            </a:r>
          </a:p>
          <a:p>
            <a:pPr lvl="1">
              <a:buNone/>
            </a:pPr>
            <a:r>
              <a:rPr lang="en-US" sz="1500" dirty="0" smtClean="0">
                <a:latin typeface="Courier New"/>
                <a:cs typeface="Courier New"/>
              </a:rPr>
              <a:t>&lt;</a:t>
            </a:r>
            <a:r>
              <a:rPr lang="en-US" sz="1500" dirty="0" err="1" smtClean="0">
                <a:latin typeface="Courier New"/>
                <a:cs typeface="Courier New"/>
              </a:rPr>
              <a:t>xbrl</a:t>
            </a:r>
            <a:r>
              <a:rPr lang="en-US" sz="1500" dirty="0" smtClean="0">
                <a:latin typeface="Courier New"/>
                <a:cs typeface="Courier New"/>
              </a:rPr>
              <a:t> </a:t>
            </a:r>
            <a:r>
              <a:rPr lang="en-US" sz="1500" dirty="0" err="1" smtClean="0">
                <a:latin typeface="Courier New"/>
                <a:cs typeface="Courier New"/>
              </a:rPr>
              <a:t>xmlns</a:t>
            </a:r>
            <a:r>
              <a:rPr lang="en-US" sz="1500" dirty="0" smtClean="0">
                <a:latin typeface="Courier New"/>
                <a:cs typeface="Courier New"/>
              </a:rPr>
              <a:t>     =</a:t>
            </a:r>
            <a:r>
              <a:rPr lang="en-US" sz="1500" dirty="0" smtClean="0">
                <a:latin typeface="Courier New"/>
                <a:cs typeface="Courier New"/>
              </a:rPr>
              <a:t>"http://www.xbrl.org/2003/instance"</a:t>
            </a:r>
          </a:p>
          <a:p>
            <a:pPr lvl="1">
              <a:buNone/>
            </a:pPr>
            <a:r>
              <a:rPr lang="en-US" sz="1500" dirty="0" smtClean="0">
                <a:latin typeface="Courier New"/>
                <a:cs typeface="Courier New"/>
              </a:rPr>
              <a:t>      </a:t>
            </a:r>
            <a:r>
              <a:rPr lang="en-US" sz="1500" dirty="0" err="1" smtClean="0">
                <a:latin typeface="Courier New"/>
                <a:cs typeface="Courier New"/>
              </a:rPr>
              <a:t>xmlns:link</a:t>
            </a:r>
            <a:r>
              <a:rPr lang="en-US" sz="1500" dirty="0" smtClean="0">
                <a:latin typeface="Courier New"/>
                <a:cs typeface="Courier New"/>
              </a:rPr>
              <a:t>=</a:t>
            </a:r>
            <a:r>
              <a:rPr lang="en-US" sz="1500" dirty="0" smtClean="0">
                <a:latin typeface="Courier New"/>
                <a:cs typeface="Courier New"/>
              </a:rPr>
              <a:t>"http://www.xbrl.org/2003/linkbase" …&gt;</a:t>
            </a:r>
          </a:p>
          <a:p>
            <a:pPr lvl="1">
              <a:buNone/>
            </a:pPr>
            <a:r>
              <a:rPr lang="en-US" sz="1500" dirty="0" smtClean="0">
                <a:latin typeface="Courier New"/>
                <a:cs typeface="Courier New"/>
              </a:rPr>
              <a:t>	&lt;</a:t>
            </a:r>
            <a:r>
              <a:rPr lang="en-US" sz="1500" dirty="0" err="1" smtClean="0">
                <a:latin typeface="Courier New"/>
                <a:cs typeface="Courier New"/>
              </a:rPr>
              <a:t>link:schemaRef</a:t>
            </a:r>
            <a:r>
              <a:rPr lang="en-US" sz="1500" dirty="0" smtClean="0">
                <a:latin typeface="Courier New"/>
                <a:cs typeface="Courier New"/>
              </a:rPr>
              <a:t> </a:t>
            </a:r>
            <a:r>
              <a:rPr lang="en-US" sz="1500" dirty="0" err="1" smtClean="0">
                <a:latin typeface="Courier New"/>
                <a:cs typeface="Courier New"/>
              </a:rPr>
              <a:t>xlink:href</a:t>
            </a:r>
            <a:r>
              <a:rPr lang="en-US" sz="1500" dirty="0" smtClean="0">
                <a:latin typeface="Courier New"/>
                <a:cs typeface="Courier New"/>
              </a:rPr>
              <a:t>="</a:t>
            </a:r>
            <a:r>
              <a:rPr lang="en-US" sz="1500" dirty="0" err="1" smtClean="0">
                <a:latin typeface="Courier New"/>
                <a:cs typeface="Courier New"/>
              </a:rPr>
              <a:t>myTaxonomy.xsd</a:t>
            </a:r>
            <a:r>
              <a:rPr lang="en-US" sz="1500" dirty="0" smtClean="0">
                <a:latin typeface="Courier New"/>
                <a:cs typeface="Courier New"/>
              </a:rPr>
              <a:t>" </a:t>
            </a:r>
            <a:r>
              <a:rPr lang="en-US" sz="1500" dirty="0" err="1" smtClean="0">
                <a:latin typeface="Courier New"/>
                <a:cs typeface="Courier New"/>
              </a:rPr>
              <a:t>xlink:type</a:t>
            </a:r>
            <a:r>
              <a:rPr lang="en-US" sz="1500" dirty="0" smtClean="0">
                <a:latin typeface="Courier New"/>
                <a:cs typeface="Courier New"/>
              </a:rPr>
              <a:t>="simple"/&gt;</a:t>
            </a:r>
          </a:p>
          <a:p>
            <a:pPr lvl="1">
              <a:buNone/>
            </a:pPr>
            <a:r>
              <a:rPr lang="en-US" sz="1500" dirty="0" smtClean="0">
                <a:latin typeface="Courier New"/>
                <a:cs typeface="Courier New"/>
              </a:rPr>
              <a:t>	</a:t>
            </a:r>
            <a:r>
              <a:rPr lang="en-US" sz="1500" i="1" dirty="0" smtClean="0">
                <a:latin typeface="Courier New"/>
                <a:cs typeface="Courier New"/>
              </a:rPr>
              <a:t>&lt;!-- optional </a:t>
            </a:r>
            <a:r>
              <a:rPr lang="en-US" sz="1500" i="1" dirty="0" err="1" smtClean="0">
                <a:latin typeface="Courier New"/>
                <a:cs typeface="Courier New"/>
              </a:rPr>
              <a:t>linkbaseRef</a:t>
            </a:r>
            <a:r>
              <a:rPr lang="en-US" sz="1500" i="1" dirty="0" smtClean="0">
                <a:latin typeface="Courier New"/>
                <a:cs typeface="Courier New"/>
              </a:rPr>
              <a:t>, </a:t>
            </a:r>
            <a:r>
              <a:rPr lang="en-US" sz="1500" i="1" dirty="0" err="1" smtClean="0">
                <a:latin typeface="Courier New"/>
                <a:cs typeface="Courier New"/>
              </a:rPr>
              <a:t>roleRef</a:t>
            </a:r>
            <a:r>
              <a:rPr lang="en-US" sz="1500" i="1" dirty="0" smtClean="0">
                <a:latin typeface="Courier New"/>
                <a:cs typeface="Courier New"/>
              </a:rPr>
              <a:t>, and </a:t>
            </a:r>
            <a:r>
              <a:rPr lang="en-US" sz="1500" i="1" dirty="0" err="1" smtClean="0">
                <a:latin typeface="Courier New"/>
                <a:cs typeface="Courier New"/>
              </a:rPr>
              <a:t>arcroleRef</a:t>
            </a:r>
            <a:r>
              <a:rPr lang="en-US" sz="1500" i="1" dirty="0" smtClean="0">
                <a:latin typeface="Courier New"/>
                <a:cs typeface="Courier New"/>
              </a:rPr>
              <a:t> elements --&gt;</a:t>
            </a:r>
          </a:p>
          <a:p>
            <a:pPr lvl="1">
              <a:buNone/>
            </a:pPr>
            <a:r>
              <a:rPr lang="en-US" sz="1500" i="1" dirty="0" smtClean="0">
                <a:latin typeface="Courier New"/>
                <a:cs typeface="Courier New"/>
              </a:rPr>
              <a:t>	&lt;!-- In any order: facts, context &amp; unit definitions,</a:t>
            </a:r>
          </a:p>
          <a:p>
            <a:pPr lvl="1">
              <a:buNone/>
            </a:pPr>
            <a:r>
              <a:rPr lang="en-US" sz="1500" i="1" dirty="0" smtClean="0">
                <a:latin typeface="Courier New"/>
                <a:cs typeface="Courier New"/>
              </a:rPr>
              <a:t>       and optional </a:t>
            </a:r>
            <a:r>
              <a:rPr lang="en-US" sz="1500" i="1" dirty="0" err="1" smtClean="0">
                <a:latin typeface="Courier New"/>
                <a:cs typeface="Courier New"/>
              </a:rPr>
              <a:t>link:footnoteLink</a:t>
            </a:r>
            <a:r>
              <a:rPr lang="en-US" sz="1500" i="1" dirty="0" smtClean="0">
                <a:latin typeface="Courier New"/>
                <a:cs typeface="Courier New"/>
              </a:rPr>
              <a:t> elements --&gt;</a:t>
            </a:r>
          </a:p>
          <a:p>
            <a:pPr lvl="1">
              <a:buNone/>
            </a:pPr>
            <a:r>
              <a:rPr lang="en-US" sz="1500" dirty="0" smtClean="0">
                <a:latin typeface="Courier New"/>
                <a:cs typeface="Courier New"/>
              </a:rPr>
              <a:t>&lt;/</a:t>
            </a:r>
            <a:r>
              <a:rPr lang="en-US" sz="1500" dirty="0" err="1" smtClean="0">
                <a:latin typeface="Courier New"/>
                <a:cs typeface="Courier New"/>
              </a:rPr>
              <a:t>xbrl</a:t>
            </a:r>
            <a:r>
              <a:rPr lang="en-US" sz="1500" dirty="0" smtClean="0">
                <a:latin typeface="Courier New"/>
                <a:cs typeface="Courier New"/>
              </a:rPr>
              <a:t>&gt;</a:t>
            </a:r>
            <a:endParaRPr lang="en-US" sz="1500" dirty="0">
              <a:latin typeface="Courier New"/>
              <a:cs typeface="Courier New"/>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Instance trivia</a:t>
            </a:r>
            <a:endParaRPr lang="en-US" dirty="0"/>
          </a:p>
        </p:txBody>
      </p:sp>
      <p:sp>
        <p:nvSpPr>
          <p:cNvPr id="3" name="Content Placeholder 2"/>
          <p:cNvSpPr>
            <a:spLocks noGrp="1"/>
          </p:cNvSpPr>
          <p:nvPr>
            <p:ph idx="1"/>
          </p:nvPr>
        </p:nvSpPr>
        <p:spPr>
          <a:xfrm>
            <a:off x="457200" y="1295400"/>
            <a:ext cx="8229600" cy="4724400"/>
          </a:xfrm>
        </p:spPr>
        <p:txBody>
          <a:bodyPr/>
          <a:lstStyle/>
          <a:p>
            <a:r>
              <a:rPr lang="en-US" dirty="0" smtClean="0"/>
              <a:t>Order does not matter</a:t>
            </a:r>
          </a:p>
          <a:p>
            <a:r>
              <a:rPr lang="en-US" dirty="0" smtClean="0"/>
              <a:t>There is no way to group facts in the instance</a:t>
            </a:r>
          </a:p>
          <a:p>
            <a:pPr lvl="1"/>
            <a:r>
              <a:rPr lang="en-US" dirty="0" smtClean="0"/>
              <a:t>(other than using </a:t>
            </a:r>
            <a:r>
              <a:rPr lang="en-US" dirty="0" err="1" smtClean="0"/>
              <a:t>tuples</a:t>
            </a:r>
            <a:r>
              <a:rPr lang="en-US" dirty="0" smtClean="0"/>
              <a:t>, which must be defined as such in the schema)</a:t>
            </a:r>
          </a:p>
          <a:p>
            <a:r>
              <a:rPr lang="en-US" dirty="0" smtClean="0"/>
              <a:t>Items refer to concepts by their namespace-qualified name</a:t>
            </a:r>
          </a:p>
          <a:p>
            <a:r>
              <a:rPr lang="en-US" dirty="0" smtClean="0"/>
              <a:t>You must consult the taxonomy (schema and </a:t>
            </a:r>
            <a:r>
              <a:rPr lang="en-US" dirty="0" err="1" smtClean="0"/>
              <a:t>linkbases</a:t>
            </a:r>
            <a:r>
              <a:rPr lang="en-US" dirty="0" smtClean="0"/>
              <a:t>) for more information about what the concepts mean:</a:t>
            </a:r>
          </a:p>
          <a:p>
            <a:pPr lvl="1"/>
            <a:r>
              <a:rPr lang="en-US" dirty="0" smtClean="0"/>
              <a:t>Human-friendly labels and reference information</a:t>
            </a:r>
          </a:p>
          <a:p>
            <a:pPr lvl="1"/>
            <a:r>
              <a:rPr lang="en-US" dirty="0" smtClean="0"/>
              <a:t>How facts should be presented in a financial statement</a:t>
            </a:r>
          </a:p>
          <a:p>
            <a:pPr lvl="1"/>
            <a:r>
              <a:rPr lang="en-US" dirty="0" smtClean="0"/>
              <a:t>How they should be calculated (what’s a sum of what)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information not in the instance document</a:t>
            </a:r>
            <a:endParaRPr lang="en-US" dirty="0"/>
          </a:p>
        </p:txBody>
      </p:sp>
      <p:pic>
        <p:nvPicPr>
          <p:cNvPr id="5" name="Picture 4"/>
          <p:cNvPicPr>
            <a:picLocks noChangeAspect="1"/>
          </p:cNvPicPr>
          <p:nvPr/>
        </p:nvPicPr>
        <p:blipFill>
          <a:blip r:embed="rId2"/>
          <a:stretch>
            <a:fillRect/>
          </a:stretch>
        </p:blipFill>
        <p:spPr>
          <a:xfrm>
            <a:off x="736600" y="1130300"/>
            <a:ext cx="7670800" cy="48895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definitions</a:t>
            </a:r>
            <a:endParaRPr lang="en-US" dirty="0"/>
          </a:p>
        </p:txBody>
      </p:sp>
      <p:sp>
        <p:nvSpPr>
          <p:cNvPr id="3" name="Content Placeholder 2"/>
          <p:cNvSpPr>
            <a:spLocks noGrp="1"/>
          </p:cNvSpPr>
          <p:nvPr>
            <p:ph idx="1"/>
          </p:nvPr>
        </p:nvSpPr>
        <p:spPr>
          <a:xfrm>
            <a:off x="457200" y="1295400"/>
            <a:ext cx="8229600" cy="5029200"/>
          </a:xfrm>
        </p:spPr>
        <p:txBody>
          <a:bodyPr/>
          <a:lstStyle/>
          <a:p>
            <a:r>
              <a:rPr lang="en-US" dirty="0" smtClean="0"/>
              <a:t>A taxonomy schema defines concepts</a:t>
            </a:r>
          </a:p>
          <a:p>
            <a:pPr lvl="1"/>
            <a:r>
              <a:rPr lang="en-US" dirty="0" smtClean="0"/>
              <a:t>The XSD schema contains a list of global element declarations, e.g.:</a:t>
            </a:r>
          </a:p>
          <a:p>
            <a:pPr lvl="1">
              <a:buNone/>
            </a:pPr>
            <a:r>
              <a:rPr lang="en-US" sz="1600" dirty="0" smtClean="0"/>
              <a:t>	</a:t>
            </a:r>
            <a:r>
              <a:rPr lang="en-US" sz="1600" dirty="0" smtClean="0">
                <a:latin typeface="Courier New"/>
                <a:cs typeface="Courier New"/>
              </a:rPr>
              <a:t>	&lt;</a:t>
            </a:r>
            <a:r>
              <a:rPr lang="en-US" sz="1600" dirty="0" err="1" smtClean="0">
                <a:latin typeface="Courier New"/>
                <a:cs typeface="Courier New"/>
              </a:rPr>
              <a:t>xs:element</a:t>
            </a:r>
            <a:endParaRPr lang="en-US" sz="1600" dirty="0" smtClean="0">
              <a:latin typeface="Courier New"/>
              <a:cs typeface="Courier New"/>
            </a:endParaRPr>
          </a:p>
          <a:p>
            <a:pPr lvl="1">
              <a:buNone/>
            </a:pPr>
            <a:r>
              <a:rPr lang="en-US" sz="1600" dirty="0" smtClean="0">
                <a:latin typeface="Courier New"/>
                <a:cs typeface="Courier New"/>
              </a:rPr>
              <a:t>				name="</a:t>
            </a:r>
            <a:r>
              <a:rPr lang="en-US" sz="1600" dirty="0" err="1" smtClean="0">
                <a:latin typeface="Courier New"/>
                <a:cs typeface="Courier New"/>
              </a:rPr>
              <a:t>NetReceivables</a:t>
            </a:r>
            <a:r>
              <a:rPr lang="en-US" sz="1600" dirty="0" smtClean="0">
                <a:latin typeface="Courier New"/>
                <a:cs typeface="Courier New"/>
              </a:rPr>
              <a:t>"</a:t>
            </a:r>
          </a:p>
          <a:p>
            <a:pPr lvl="1">
              <a:buNone/>
            </a:pPr>
            <a:r>
              <a:rPr lang="en-US" sz="1600" dirty="0" smtClean="0">
                <a:latin typeface="Courier New"/>
                <a:cs typeface="Courier New"/>
              </a:rPr>
              <a:t>		     </a:t>
            </a:r>
            <a:r>
              <a:rPr lang="en-US" sz="1600" dirty="0" err="1" smtClean="0">
                <a:latin typeface="Courier New"/>
                <a:cs typeface="Courier New"/>
              </a:rPr>
              <a:t>substitutionGroup</a:t>
            </a:r>
            <a:r>
              <a:rPr lang="en-US" sz="1600" dirty="0" smtClean="0">
                <a:latin typeface="Courier New"/>
                <a:cs typeface="Courier New"/>
              </a:rPr>
              <a:t>="</a:t>
            </a:r>
            <a:r>
              <a:rPr lang="en-US" sz="1600" dirty="0" err="1" smtClean="0">
                <a:latin typeface="Courier New"/>
                <a:cs typeface="Courier New"/>
              </a:rPr>
              <a:t>xbrli:item</a:t>
            </a:r>
            <a:r>
              <a:rPr lang="en-US" sz="1600" dirty="0" smtClean="0">
                <a:latin typeface="Courier New"/>
                <a:cs typeface="Courier New"/>
              </a:rPr>
              <a:t>"</a:t>
            </a:r>
          </a:p>
          <a:p>
            <a:pPr lvl="1">
              <a:buNone/>
            </a:pPr>
            <a:r>
              <a:rPr lang="en-US" sz="1600" dirty="0" smtClean="0">
                <a:latin typeface="Courier New"/>
                <a:cs typeface="Courier New"/>
              </a:rPr>
              <a:t>         type="</a:t>
            </a:r>
            <a:r>
              <a:rPr lang="en-US" sz="1600" dirty="0" err="1" smtClean="0">
                <a:latin typeface="Courier New"/>
                <a:cs typeface="Courier New"/>
              </a:rPr>
              <a:t>xbrli:monetaryItemType</a:t>
            </a:r>
            <a:r>
              <a:rPr lang="en-US" sz="1600" dirty="0" smtClean="0">
                <a:latin typeface="Courier New"/>
                <a:cs typeface="Courier New"/>
              </a:rPr>
              <a:t>"</a:t>
            </a:r>
          </a:p>
          <a:p>
            <a:pPr lvl="1">
              <a:buNone/>
            </a:pPr>
            <a:r>
              <a:rPr lang="en-US" sz="1600" dirty="0" smtClean="0">
                <a:latin typeface="Courier New"/>
                <a:cs typeface="Courier New"/>
              </a:rPr>
              <a:t>				</a:t>
            </a:r>
            <a:r>
              <a:rPr lang="en-US" sz="1600" dirty="0" err="1" smtClean="0">
                <a:latin typeface="Courier New"/>
                <a:cs typeface="Courier New"/>
              </a:rPr>
              <a:t>xbrli:periodType</a:t>
            </a:r>
            <a:r>
              <a:rPr lang="en-US" sz="1600" dirty="0" smtClean="0">
                <a:latin typeface="Courier New"/>
                <a:cs typeface="Courier New"/>
              </a:rPr>
              <a:t>="instant"/&gt;</a:t>
            </a:r>
          </a:p>
          <a:p>
            <a:pPr lvl="1"/>
            <a:r>
              <a:rPr lang="en-US" dirty="0" smtClean="0">
                <a:solidFill>
                  <a:prstClr val="black"/>
                </a:solidFill>
              </a:rPr>
              <a:t>For an element declaration to be interpreted as a concept, it MUST be global and have all of these attributes (even if they’re not applicable)</a:t>
            </a:r>
          </a:p>
          <a:p>
            <a:pPr lvl="1"/>
            <a:r>
              <a:rPr lang="en-US" dirty="0" smtClean="0">
                <a:solidFill>
                  <a:prstClr val="black"/>
                </a:solidFill>
              </a:rPr>
              <a:t>The extension attribute </a:t>
            </a:r>
            <a:r>
              <a:rPr lang="en-US" sz="1600" dirty="0" err="1" smtClean="0">
                <a:solidFill>
                  <a:prstClr val="black"/>
                </a:solidFill>
                <a:latin typeface="Courier New"/>
                <a:cs typeface="Courier New"/>
              </a:rPr>
              <a:t>xbrli:periodType</a:t>
            </a:r>
            <a:r>
              <a:rPr lang="en-US" dirty="0" smtClean="0">
                <a:solidFill>
                  <a:prstClr val="black"/>
                </a:solidFill>
              </a:rPr>
              <a:t> constrains what contexts the element can be associated with</a:t>
            </a:r>
          </a:p>
          <a:p>
            <a:pPr lvl="1">
              <a:buNone/>
            </a:pPr>
            <a:endParaRPr lang="en-US" sz="1600" dirty="0" smtClean="0">
              <a:latin typeface="Courier New"/>
              <a:cs typeface="Courier New"/>
            </a:endParaRPr>
          </a:p>
          <a:p>
            <a:pPr lvl="1">
              <a:buNone/>
            </a:pPr>
            <a:endParaRPr lang="en-US" sz="1600" dirty="0" smtClean="0">
              <a:latin typeface="Courier New"/>
              <a:cs typeface="Courier New"/>
            </a:endParaRPr>
          </a:p>
        </p:txBody>
      </p:sp>
      <p:sp>
        <p:nvSpPr>
          <p:cNvPr id="8" name="TextBox 7"/>
          <p:cNvSpPr txBox="1"/>
          <p:nvPr/>
        </p:nvSpPr>
        <p:spPr>
          <a:xfrm>
            <a:off x="4724400" y="2362200"/>
            <a:ext cx="1981200" cy="338554"/>
          </a:xfrm>
          <a:prstGeom prst="rect">
            <a:avLst/>
          </a:prstGeom>
          <a:noFill/>
        </p:spPr>
        <p:txBody>
          <a:bodyPr wrap="square" rtlCol="0">
            <a:spAutoFit/>
          </a:bodyPr>
          <a:lstStyle/>
          <a:p>
            <a:r>
              <a:rPr lang="en-US" sz="1600" dirty="0" smtClean="0">
                <a:latin typeface="Britannic Bold"/>
                <a:cs typeface="Britannic Bold"/>
              </a:rPr>
              <a:t>Concept name</a:t>
            </a:r>
            <a:endParaRPr lang="en-US" sz="1600" dirty="0">
              <a:latin typeface="Britannic Bold"/>
              <a:cs typeface="Britannic Bold"/>
            </a:endParaRPr>
          </a:p>
        </p:txBody>
      </p:sp>
      <p:sp>
        <p:nvSpPr>
          <p:cNvPr id="9" name="TextBox 8"/>
          <p:cNvSpPr txBox="1"/>
          <p:nvPr/>
        </p:nvSpPr>
        <p:spPr>
          <a:xfrm>
            <a:off x="6172200" y="2743200"/>
            <a:ext cx="2667000" cy="338554"/>
          </a:xfrm>
          <a:prstGeom prst="rect">
            <a:avLst/>
          </a:prstGeom>
          <a:noFill/>
        </p:spPr>
        <p:txBody>
          <a:bodyPr wrap="square" rtlCol="0">
            <a:spAutoFit/>
          </a:bodyPr>
          <a:lstStyle/>
          <a:p>
            <a:r>
              <a:rPr lang="en-US" sz="1600" dirty="0" smtClean="0">
                <a:latin typeface="Britannic Bold"/>
                <a:cs typeface="Britannic Bold"/>
              </a:rPr>
              <a:t>“</a:t>
            </a:r>
            <a:r>
              <a:rPr lang="en-US" sz="1600" dirty="0" err="1" smtClean="0">
                <a:latin typeface="Britannic Bold"/>
                <a:cs typeface="Britannic Bold"/>
              </a:rPr>
              <a:t>xbrli:item</a:t>
            </a:r>
            <a:r>
              <a:rPr lang="en-US" sz="1600" dirty="0" smtClean="0">
                <a:latin typeface="Britannic Bold"/>
                <a:cs typeface="Britannic Bold"/>
              </a:rPr>
              <a:t>” or “</a:t>
            </a:r>
            <a:r>
              <a:rPr lang="en-US" sz="1600" dirty="0" err="1" smtClean="0">
                <a:latin typeface="Britannic Bold"/>
                <a:cs typeface="Britannic Bold"/>
              </a:rPr>
              <a:t>xbrli:tuple</a:t>
            </a:r>
            <a:r>
              <a:rPr lang="en-US" sz="1600" dirty="0" smtClean="0">
                <a:latin typeface="Britannic Bold"/>
                <a:cs typeface="Britannic Bold"/>
              </a:rPr>
              <a:t>”</a:t>
            </a:r>
            <a:endParaRPr lang="en-US" sz="1600" dirty="0">
              <a:latin typeface="Britannic Bold"/>
              <a:cs typeface="Britannic Bold"/>
            </a:endParaRPr>
          </a:p>
        </p:txBody>
      </p:sp>
      <p:sp>
        <p:nvSpPr>
          <p:cNvPr id="10" name="TextBox 9"/>
          <p:cNvSpPr txBox="1"/>
          <p:nvPr/>
        </p:nvSpPr>
        <p:spPr>
          <a:xfrm>
            <a:off x="6629400" y="3327976"/>
            <a:ext cx="1981200" cy="338554"/>
          </a:xfrm>
          <a:prstGeom prst="rect">
            <a:avLst/>
          </a:prstGeom>
          <a:noFill/>
        </p:spPr>
        <p:txBody>
          <a:bodyPr wrap="square" rtlCol="0">
            <a:spAutoFit/>
          </a:bodyPr>
          <a:lstStyle/>
          <a:p>
            <a:r>
              <a:rPr lang="en-US" sz="1600" dirty="0" smtClean="0">
                <a:latin typeface="Britannic Bold"/>
                <a:cs typeface="Britannic Bold"/>
              </a:rPr>
              <a:t>Data type</a:t>
            </a:r>
            <a:endParaRPr lang="en-US" sz="1600" dirty="0">
              <a:latin typeface="Britannic Bold"/>
              <a:cs typeface="Britannic Bold"/>
            </a:endParaRPr>
          </a:p>
        </p:txBody>
      </p:sp>
      <p:sp>
        <p:nvSpPr>
          <p:cNvPr id="11" name="TextBox 10"/>
          <p:cNvSpPr txBox="1"/>
          <p:nvPr/>
        </p:nvSpPr>
        <p:spPr>
          <a:xfrm>
            <a:off x="6248400" y="3886200"/>
            <a:ext cx="2743200" cy="338554"/>
          </a:xfrm>
          <a:prstGeom prst="rect">
            <a:avLst/>
          </a:prstGeom>
          <a:noFill/>
        </p:spPr>
        <p:txBody>
          <a:bodyPr wrap="square" rtlCol="0">
            <a:spAutoFit/>
          </a:bodyPr>
          <a:lstStyle/>
          <a:p>
            <a:r>
              <a:rPr lang="en-US" sz="1600" dirty="0" smtClean="0">
                <a:latin typeface="Britannic Bold"/>
                <a:cs typeface="Britannic Bold"/>
              </a:rPr>
              <a:t>“instant” or “duration”</a:t>
            </a:r>
            <a:endParaRPr lang="en-US" sz="1600" dirty="0">
              <a:latin typeface="Britannic Bold"/>
              <a:cs typeface="Britannic Bold"/>
            </a:endParaRPr>
          </a:p>
        </p:txBody>
      </p:sp>
      <p:cxnSp>
        <p:nvCxnSpPr>
          <p:cNvPr id="13" name="Straight Arrow Connector 12"/>
          <p:cNvCxnSpPr>
            <a:stCxn id="8" idx="1"/>
          </p:cNvCxnSpPr>
          <p:nvPr/>
        </p:nvCxnSpPr>
        <p:spPr>
          <a:xfrm rot="10800000" flipV="1">
            <a:off x="3810000" y="2531476"/>
            <a:ext cx="914400" cy="3641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flipV="1">
            <a:off x="5486400" y="3048000"/>
            <a:ext cx="685800" cy="2799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1" idx="1"/>
          </p:cNvCxnSpPr>
          <p:nvPr/>
        </p:nvCxnSpPr>
        <p:spPr>
          <a:xfrm rot="10800000" flipV="1">
            <a:off x="5486400" y="4055476"/>
            <a:ext cx="762000" cy="2000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flipV="1">
            <a:off x="5638800" y="3505200"/>
            <a:ext cx="9906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missing in our representation so far?</a:t>
            </a:r>
            <a:endParaRPr lang="en-US" dirty="0"/>
          </a:p>
        </p:txBody>
      </p:sp>
      <p:sp>
        <p:nvSpPr>
          <p:cNvPr id="3" name="Content Placeholder 2"/>
          <p:cNvSpPr>
            <a:spLocks noGrp="1"/>
          </p:cNvSpPr>
          <p:nvPr>
            <p:ph idx="1"/>
          </p:nvPr>
        </p:nvSpPr>
        <p:spPr>
          <a:xfrm>
            <a:off x="457200" y="1295400"/>
            <a:ext cx="8229600" cy="4724400"/>
          </a:xfrm>
        </p:spPr>
        <p:txBody>
          <a:bodyPr/>
          <a:lstStyle/>
          <a:p>
            <a:r>
              <a:rPr lang="en-US" dirty="0" smtClean="0"/>
              <a:t>Human-friendly </a:t>
            </a:r>
            <a:r>
              <a:rPr lang="en-US" dirty="0" err="1" smtClean="0"/>
              <a:t>label(s</a:t>
            </a:r>
            <a:r>
              <a:rPr lang="en-US" dirty="0" smtClean="0"/>
              <a:t>)</a:t>
            </a:r>
          </a:p>
          <a:p>
            <a:r>
              <a:rPr lang="en-US" dirty="0" smtClean="0"/>
              <a:t>Other labels including reference information</a:t>
            </a:r>
          </a:p>
          <a:p>
            <a:pPr lvl="1"/>
            <a:r>
              <a:rPr lang="en-US" dirty="0" smtClean="0"/>
              <a:t>Who defined it?</a:t>
            </a:r>
          </a:p>
          <a:p>
            <a:pPr lvl="1"/>
            <a:r>
              <a:rPr lang="en-US" dirty="0" smtClean="0"/>
              <a:t>What are its rules for usage?</a:t>
            </a:r>
          </a:p>
          <a:p>
            <a:r>
              <a:rPr lang="en-US" dirty="0" smtClean="0"/>
              <a:t>How should it be displayed in a financial statement?</a:t>
            </a:r>
          </a:p>
          <a:p>
            <a:pPr lvl="1"/>
            <a:r>
              <a:rPr lang="en-US" dirty="0" smtClean="0"/>
              <a:t>With what other concepts? In what order? Grouped under what?</a:t>
            </a:r>
          </a:p>
          <a:p>
            <a:r>
              <a:rPr lang="en-US" dirty="0" smtClean="0"/>
              <a:t>How is it used in calculations?</a:t>
            </a:r>
          </a:p>
          <a:p>
            <a:pPr lvl="1"/>
            <a:r>
              <a:rPr lang="en-US" dirty="0" smtClean="0"/>
              <a:t>Is it a sum of other values? Does it combine with other concepts to make some other total value?</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need are </a:t>
            </a:r>
            <a:r>
              <a:rPr lang="en-US" dirty="0" err="1" smtClean="0"/>
              <a:t>linkbases</a:t>
            </a:r>
            <a:endParaRPr lang="en-US" dirty="0"/>
          </a:p>
        </p:txBody>
      </p:sp>
      <p:sp>
        <p:nvSpPr>
          <p:cNvPr id="3" name="Content Placeholder 2"/>
          <p:cNvSpPr>
            <a:spLocks noGrp="1"/>
          </p:cNvSpPr>
          <p:nvPr>
            <p:ph idx="1"/>
          </p:nvPr>
        </p:nvSpPr>
        <p:spPr>
          <a:xfrm>
            <a:off x="457200" y="1295400"/>
            <a:ext cx="8229600" cy="4724400"/>
          </a:xfrm>
        </p:spPr>
        <p:txBody>
          <a:bodyPr/>
          <a:lstStyle/>
          <a:p>
            <a:r>
              <a:rPr lang="en-US" dirty="0" smtClean="0"/>
              <a:t>All of this information can be added using XBRL </a:t>
            </a:r>
            <a:r>
              <a:rPr lang="en-US" dirty="0" err="1" smtClean="0"/>
              <a:t>linkbases</a:t>
            </a:r>
            <a:endParaRPr lang="en-US" dirty="0" smtClean="0"/>
          </a:p>
          <a:p>
            <a:r>
              <a:rPr lang="en-US" dirty="0" smtClean="0"/>
              <a:t>There are several kinds of </a:t>
            </a:r>
            <a:r>
              <a:rPr lang="en-US" dirty="0" err="1" smtClean="0"/>
              <a:t>linkbase</a:t>
            </a:r>
            <a:r>
              <a:rPr lang="en-US" dirty="0" smtClean="0"/>
              <a:t>. We’ll look at three of them:</a:t>
            </a:r>
          </a:p>
          <a:p>
            <a:pPr lvl="1"/>
            <a:r>
              <a:rPr lang="en-US" dirty="0" smtClean="0"/>
              <a:t>Label </a:t>
            </a:r>
            <a:r>
              <a:rPr lang="en-US" dirty="0" err="1" smtClean="0"/>
              <a:t>linkbases</a:t>
            </a:r>
            <a:endParaRPr lang="en-US" dirty="0" smtClean="0"/>
          </a:p>
          <a:p>
            <a:pPr lvl="1"/>
            <a:r>
              <a:rPr lang="en-US" dirty="0" smtClean="0"/>
              <a:t>Calculation </a:t>
            </a:r>
            <a:r>
              <a:rPr lang="en-US" dirty="0" err="1" smtClean="0"/>
              <a:t>linkbases</a:t>
            </a:r>
            <a:endParaRPr lang="en-US" dirty="0" smtClean="0"/>
          </a:p>
          <a:p>
            <a:pPr lvl="1"/>
            <a:r>
              <a:rPr lang="en-US" dirty="0" smtClean="0"/>
              <a:t>Presentation </a:t>
            </a:r>
            <a:r>
              <a:rPr lang="en-US" dirty="0" err="1" smtClean="0"/>
              <a:t>linkbases</a:t>
            </a:r>
            <a:endParaRPr lang="en-US" dirty="0" smtClean="0"/>
          </a:p>
          <a:p>
            <a:r>
              <a:rPr lang="en-US" dirty="0" smtClean="0"/>
              <a:t>First, the schema as a whole imports a </a:t>
            </a:r>
            <a:r>
              <a:rPr lang="en-US" dirty="0" err="1" smtClean="0"/>
              <a:t>linkbase</a:t>
            </a:r>
            <a:r>
              <a:rPr lang="en-US" dirty="0" smtClean="0"/>
              <a:t> as a whole</a:t>
            </a:r>
          </a:p>
          <a:p>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import a label </a:t>
            </a:r>
            <a:r>
              <a:rPr lang="en-US" dirty="0" err="1" smtClean="0"/>
              <a:t>linkbase</a:t>
            </a:r>
            <a:r>
              <a:rPr lang="en-US" dirty="0" smtClean="0"/>
              <a:t>…</a:t>
            </a:r>
            <a:endParaRPr lang="en-US" dirty="0"/>
          </a:p>
        </p:txBody>
      </p:sp>
      <p:sp>
        <p:nvSpPr>
          <p:cNvPr id="3" name="Content Placeholder 2"/>
          <p:cNvSpPr>
            <a:spLocks noGrp="1"/>
          </p:cNvSpPr>
          <p:nvPr>
            <p:ph idx="1"/>
          </p:nvPr>
        </p:nvSpPr>
        <p:spPr>
          <a:xfrm>
            <a:off x="304800" y="1295400"/>
            <a:ext cx="8610600" cy="4724400"/>
          </a:xfrm>
        </p:spPr>
        <p:txBody>
          <a:bodyPr/>
          <a:lstStyle/>
          <a:p>
            <a:r>
              <a:rPr lang="en-US" dirty="0" smtClean="0"/>
              <a:t>Put this in your taxonomy schema:</a:t>
            </a:r>
          </a:p>
          <a:p>
            <a:pPr>
              <a:buNone/>
            </a:pPr>
            <a:r>
              <a:rPr lang="en-US" sz="1400" dirty="0" smtClean="0">
                <a:latin typeface="Courier New"/>
                <a:cs typeface="Courier New"/>
              </a:rPr>
              <a:t>	&lt;</a:t>
            </a:r>
            <a:r>
              <a:rPr lang="en-US" sz="1400" dirty="0" err="1" smtClean="0">
                <a:latin typeface="Courier New"/>
                <a:cs typeface="Courier New"/>
              </a:rPr>
              <a:t>xs:annotation</a:t>
            </a:r>
            <a:r>
              <a:rPr lang="en-US" sz="1400" dirty="0" smtClean="0">
                <a:latin typeface="Courier New"/>
                <a:cs typeface="Courier New"/>
              </a:rPr>
              <a:t>&gt;</a:t>
            </a:r>
          </a:p>
          <a:p>
            <a:pPr lvl="1">
              <a:buNone/>
            </a:pPr>
            <a:r>
              <a:rPr lang="en-US" sz="1400" dirty="0" smtClean="0">
                <a:latin typeface="Courier New"/>
                <a:cs typeface="Courier New"/>
              </a:rPr>
              <a:t>&lt;</a:t>
            </a:r>
            <a:r>
              <a:rPr lang="en-US" sz="1400" dirty="0" err="1" smtClean="0">
                <a:latin typeface="Courier New"/>
                <a:cs typeface="Courier New"/>
              </a:rPr>
              <a:t>xs:appinfo</a:t>
            </a:r>
            <a:r>
              <a:rPr lang="en-US" sz="1400" dirty="0" smtClean="0">
                <a:latin typeface="Courier New"/>
                <a:cs typeface="Courier New"/>
              </a:rPr>
              <a:t>&gt;</a:t>
            </a:r>
          </a:p>
          <a:p>
            <a:pPr lvl="1">
              <a:buNone/>
            </a:pPr>
            <a:r>
              <a:rPr lang="en-US" sz="1400" dirty="0" smtClean="0">
                <a:latin typeface="Courier New"/>
                <a:cs typeface="Courier New"/>
              </a:rPr>
              <a:t>	&lt;</a:t>
            </a:r>
            <a:r>
              <a:rPr lang="en-US" sz="1400" dirty="0" err="1" smtClean="0">
                <a:latin typeface="Courier New"/>
                <a:cs typeface="Courier New"/>
              </a:rPr>
              <a:t>link:linkbaseRef</a:t>
            </a:r>
            <a:endParaRPr lang="en-US" sz="1400" dirty="0" smtClean="0">
              <a:latin typeface="Courier New"/>
              <a:cs typeface="Courier New"/>
            </a:endParaRPr>
          </a:p>
          <a:p>
            <a:pPr lvl="1">
              <a:buNone/>
            </a:pP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a:t>
            </a:r>
            <a:r>
              <a:rPr lang="en-US" sz="1400" dirty="0" smtClean="0">
                <a:latin typeface="Courier New"/>
                <a:cs typeface="Courier New"/>
              </a:rPr>
              <a:t>simple"</a:t>
            </a:r>
          </a:p>
          <a:p>
            <a:pPr lvl="1">
              <a:buNone/>
            </a:pPr>
            <a:r>
              <a:rPr lang="en-US" sz="1400" dirty="0" smtClean="0">
                <a:latin typeface="Courier New"/>
                <a:cs typeface="Courier New"/>
              </a:rPr>
              <a:t>	</a:t>
            </a:r>
            <a:r>
              <a:rPr lang="en-US" sz="1400" dirty="0" err="1" smtClean="0">
                <a:latin typeface="Courier New"/>
                <a:cs typeface="Courier New"/>
              </a:rPr>
              <a:t>xlink:href</a:t>
            </a:r>
            <a:r>
              <a:rPr lang="en-US" sz="1400" dirty="0" smtClean="0">
                <a:latin typeface="Courier New"/>
                <a:cs typeface="Courier New"/>
              </a:rPr>
              <a:t>="</a:t>
            </a:r>
            <a:r>
              <a:rPr lang="en-US" sz="1400" b="1" dirty="0" err="1" smtClean="0">
                <a:latin typeface="Courier New"/>
                <a:cs typeface="Courier New"/>
              </a:rPr>
              <a:t>labels.xml</a:t>
            </a:r>
            <a:r>
              <a:rPr lang="en-US" sz="1400" b="1" dirty="0" smtClean="0">
                <a:latin typeface="Courier New"/>
                <a:cs typeface="Courier New"/>
              </a:rPr>
              <a:t>"</a:t>
            </a:r>
            <a:endParaRPr lang="en-US" sz="1400" dirty="0" smtClean="0">
              <a:latin typeface="Courier New"/>
              <a:cs typeface="Courier New"/>
            </a:endParaRPr>
          </a:p>
          <a:p>
            <a:pPr lvl="1">
              <a:buNone/>
            </a:pPr>
            <a:r>
              <a:rPr lang="en-US" sz="1400" dirty="0" smtClean="0">
                <a:latin typeface="Courier New"/>
                <a:cs typeface="Courier New"/>
              </a:rPr>
              <a:t>	</a:t>
            </a:r>
            <a:r>
              <a:rPr lang="en-US" sz="1400" dirty="0" err="1" smtClean="0">
                <a:latin typeface="Courier New"/>
                <a:cs typeface="Courier New"/>
              </a:rPr>
              <a:t>xlink:role</a:t>
            </a:r>
            <a:r>
              <a:rPr lang="en-US" sz="1400" dirty="0" smtClean="0">
                <a:latin typeface="Courier New"/>
                <a:cs typeface="Courier New"/>
              </a:rPr>
              <a:t>="http://www.xbrl.org/2003/role/</a:t>
            </a:r>
            <a:r>
              <a:rPr lang="en-US" sz="1400" b="1" dirty="0" smtClean="0">
                <a:latin typeface="Courier New"/>
                <a:cs typeface="Courier New"/>
              </a:rPr>
              <a:t>labelLinkbaseRef</a:t>
            </a:r>
            <a:r>
              <a:rPr lang="en-US" sz="1400" dirty="0" smtClean="0">
                <a:latin typeface="Courier New"/>
                <a:cs typeface="Courier New"/>
              </a:rPr>
              <a:t>"</a:t>
            </a:r>
          </a:p>
          <a:p>
            <a:pPr lvl="1">
              <a:buNone/>
            </a:pPr>
            <a:r>
              <a:rPr lang="en-US" sz="1400" dirty="0" smtClean="0">
                <a:latin typeface="Courier New"/>
                <a:cs typeface="Courier New"/>
              </a:rPr>
              <a:t>	</a:t>
            </a:r>
            <a:r>
              <a:rPr lang="en-US" sz="1400" dirty="0" err="1" smtClean="0">
                <a:latin typeface="Courier New"/>
                <a:cs typeface="Courier New"/>
              </a:rPr>
              <a:t>xlink:arcrole</a:t>
            </a:r>
            <a:r>
              <a:rPr lang="en-US" sz="1400" dirty="0" smtClean="0">
                <a:latin typeface="Courier New"/>
                <a:cs typeface="Courier New"/>
              </a:rPr>
              <a:t>="http://www.w3.org/1999/xlink/properties/linkbase"</a:t>
            </a:r>
          </a:p>
          <a:p>
            <a:pPr lvl="1">
              <a:buNone/>
            </a:pPr>
            <a:r>
              <a:rPr lang="en-US" sz="1400" dirty="0" smtClean="0">
                <a:latin typeface="Courier New"/>
                <a:cs typeface="Courier New"/>
              </a:rPr>
              <a:t>	/&gt;</a:t>
            </a:r>
          </a:p>
          <a:p>
            <a:pPr lvl="1">
              <a:buNone/>
            </a:pPr>
            <a:r>
              <a:rPr lang="en-US" sz="1400" dirty="0" smtClean="0">
                <a:latin typeface="Courier New"/>
                <a:cs typeface="Courier New"/>
              </a:rPr>
              <a:t> &lt;/</a:t>
            </a:r>
            <a:r>
              <a:rPr lang="en-US" sz="1400" dirty="0" err="1" smtClean="0">
                <a:latin typeface="Courier New"/>
                <a:cs typeface="Courier New"/>
              </a:rPr>
              <a:t>xs:appinfo</a:t>
            </a:r>
            <a:r>
              <a:rPr lang="en-US" sz="1400" dirty="0" smtClean="0">
                <a:latin typeface="Courier New"/>
                <a:cs typeface="Courier New"/>
              </a:rPr>
              <a:t>&gt;</a:t>
            </a:r>
          </a:p>
          <a:p>
            <a:pPr lvl="1">
              <a:buNone/>
            </a:pPr>
            <a:r>
              <a:rPr lang="en-US" sz="1400" dirty="0" smtClean="0">
                <a:latin typeface="Courier New"/>
                <a:cs typeface="Courier New"/>
              </a:rPr>
              <a:t>&lt;/</a:t>
            </a:r>
            <a:r>
              <a:rPr lang="en-US" sz="1400" dirty="0" err="1" smtClean="0">
                <a:latin typeface="Courier New"/>
                <a:cs typeface="Courier New"/>
              </a:rPr>
              <a:t>xs:annotation</a:t>
            </a:r>
            <a:r>
              <a:rPr lang="en-US" sz="1400" dirty="0" smtClean="0">
                <a:latin typeface="Courier New"/>
                <a:cs typeface="Courier New"/>
              </a:rPr>
              <a:t>&gt;</a:t>
            </a:r>
          </a:p>
          <a:p>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import a calculation </a:t>
            </a:r>
            <a:r>
              <a:rPr lang="en-US" dirty="0" err="1" smtClean="0"/>
              <a:t>linkbase</a:t>
            </a:r>
            <a:r>
              <a:rPr lang="en-US" dirty="0" smtClean="0"/>
              <a:t>…</a:t>
            </a:r>
            <a:endParaRPr lang="en-US" dirty="0"/>
          </a:p>
        </p:txBody>
      </p:sp>
      <p:sp>
        <p:nvSpPr>
          <p:cNvPr id="3" name="Content Placeholder 2"/>
          <p:cNvSpPr>
            <a:spLocks noGrp="1"/>
          </p:cNvSpPr>
          <p:nvPr>
            <p:ph idx="1"/>
          </p:nvPr>
        </p:nvSpPr>
        <p:spPr>
          <a:xfrm>
            <a:off x="304800" y="1295400"/>
            <a:ext cx="8610600" cy="4724400"/>
          </a:xfrm>
        </p:spPr>
        <p:txBody>
          <a:bodyPr/>
          <a:lstStyle/>
          <a:p>
            <a:r>
              <a:rPr lang="en-US" dirty="0" smtClean="0"/>
              <a:t>Put this in your taxonomy schema:</a:t>
            </a:r>
          </a:p>
          <a:p>
            <a:pPr>
              <a:buNone/>
            </a:pPr>
            <a:r>
              <a:rPr lang="en-US" sz="1400" dirty="0" smtClean="0">
                <a:latin typeface="Courier New"/>
                <a:cs typeface="Courier New"/>
              </a:rPr>
              <a:t>	&lt;</a:t>
            </a:r>
            <a:r>
              <a:rPr lang="en-US" sz="1400" dirty="0" err="1" smtClean="0">
                <a:latin typeface="Courier New"/>
                <a:cs typeface="Courier New"/>
              </a:rPr>
              <a:t>xs:annotation</a:t>
            </a:r>
            <a:r>
              <a:rPr lang="en-US" sz="1400" dirty="0" smtClean="0">
                <a:latin typeface="Courier New"/>
                <a:cs typeface="Courier New"/>
              </a:rPr>
              <a:t>&gt;</a:t>
            </a:r>
          </a:p>
          <a:p>
            <a:pPr lvl="1">
              <a:buNone/>
            </a:pPr>
            <a:r>
              <a:rPr lang="en-US" sz="1400" dirty="0" smtClean="0">
                <a:latin typeface="Courier New"/>
                <a:cs typeface="Courier New"/>
              </a:rPr>
              <a:t>&lt;</a:t>
            </a:r>
            <a:r>
              <a:rPr lang="en-US" sz="1400" dirty="0" err="1" smtClean="0">
                <a:latin typeface="Courier New"/>
                <a:cs typeface="Courier New"/>
              </a:rPr>
              <a:t>xs:appinfo</a:t>
            </a:r>
            <a:r>
              <a:rPr lang="en-US" sz="1400" dirty="0" smtClean="0">
                <a:latin typeface="Courier New"/>
                <a:cs typeface="Courier New"/>
              </a:rPr>
              <a:t>&gt;</a:t>
            </a:r>
          </a:p>
          <a:p>
            <a:pPr lvl="1">
              <a:buNone/>
            </a:pPr>
            <a:r>
              <a:rPr lang="en-US" sz="1400" dirty="0" smtClean="0">
                <a:latin typeface="Courier New"/>
                <a:cs typeface="Courier New"/>
              </a:rPr>
              <a:t>	&lt;</a:t>
            </a:r>
            <a:r>
              <a:rPr lang="en-US" sz="1400" dirty="0" err="1" smtClean="0">
                <a:latin typeface="Courier New"/>
                <a:cs typeface="Courier New"/>
              </a:rPr>
              <a:t>link:linkbaseRef</a:t>
            </a:r>
            <a:endParaRPr lang="en-US" sz="1400" dirty="0" smtClean="0">
              <a:latin typeface="Courier New"/>
              <a:cs typeface="Courier New"/>
            </a:endParaRPr>
          </a:p>
          <a:p>
            <a:pPr lvl="1">
              <a:buNone/>
            </a:pP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="simple”</a:t>
            </a:r>
          </a:p>
          <a:p>
            <a:pPr lvl="1">
              <a:buNone/>
            </a:pPr>
            <a:r>
              <a:rPr lang="en-US" sz="1400" dirty="0" smtClean="0">
                <a:latin typeface="Courier New"/>
                <a:cs typeface="Courier New"/>
              </a:rPr>
              <a:t>	</a:t>
            </a:r>
            <a:r>
              <a:rPr lang="en-US" sz="1400" dirty="0" err="1" smtClean="0">
                <a:latin typeface="Courier New"/>
                <a:cs typeface="Courier New"/>
              </a:rPr>
              <a:t>xlink:href</a:t>
            </a:r>
            <a:r>
              <a:rPr lang="en-US" sz="1400" dirty="0" smtClean="0">
                <a:latin typeface="Courier New"/>
                <a:cs typeface="Courier New"/>
              </a:rPr>
              <a:t>="</a:t>
            </a:r>
            <a:r>
              <a:rPr lang="en-US" sz="1400" b="1" dirty="0" err="1" smtClean="0">
                <a:latin typeface="Courier New"/>
                <a:cs typeface="Courier New"/>
              </a:rPr>
              <a:t>calculations.xml</a:t>
            </a:r>
            <a:r>
              <a:rPr lang="en-US" sz="1400" b="1" dirty="0" smtClean="0">
                <a:latin typeface="Courier New"/>
                <a:cs typeface="Courier New"/>
              </a:rPr>
              <a:t>"</a:t>
            </a:r>
            <a:endParaRPr lang="en-US" sz="1400" dirty="0" smtClean="0">
              <a:latin typeface="Courier New"/>
              <a:cs typeface="Courier New"/>
            </a:endParaRPr>
          </a:p>
          <a:p>
            <a:pPr lvl="1">
              <a:buNone/>
            </a:pPr>
            <a:r>
              <a:rPr lang="en-US" sz="1400" dirty="0" smtClean="0">
                <a:latin typeface="Courier New"/>
                <a:cs typeface="Courier New"/>
              </a:rPr>
              <a:t>	</a:t>
            </a:r>
            <a:r>
              <a:rPr lang="en-US" sz="1400" dirty="0" err="1" smtClean="0">
                <a:latin typeface="Courier New"/>
                <a:cs typeface="Courier New"/>
              </a:rPr>
              <a:t>xlink:role</a:t>
            </a:r>
            <a:r>
              <a:rPr lang="en-US" sz="1400" dirty="0" smtClean="0">
                <a:latin typeface="Courier New"/>
                <a:cs typeface="Courier New"/>
              </a:rPr>
              <a:t>="http://www.xbrl.org/2003/role/</a:t>
            </a:r>
            <a:r>
              <a:rPr lang="en-US" sz="1400" b="1" dirty="0" smtClean="0">
                <a:latin typeface="Courier New"/>
                <a:cs typeface="Courier New"/>
              </a:rPr>
              <a:t>calculationLinkbaseRef</a:t>
            </a:r>
            <a:r>
              <a:rPr lang="en-US" sz="1400" dirty="0" smtClean="0">
                <a:latin typeface="Courier New"/>
                <a:cs typeface="Courier New"/>
              </a:rPr>
              <a:t>"</a:t>
            </a:r>
          </a:p>
          <a:p>
            <a:pPr lvl="1">
              <a:buNone/>
            </a:pPr>
            <a:r>
              <a:rPr lang="en-US" sz="1400" dirty="0" smtClean="0">
                <a:latin typeface="Courier New"/>
                <a:cs typeface="Courier New"/>
              </a:rPr>
              <a:t>	</a:t>
            </a:r>
            <a:r>
              <a:rPr lang="en-US" sz="1400" dirty="0" err="1" smtClean="0">
                <a:latin typeface="Courier New"/>
                <a:cs typeface="Courier New"/>
              </a:rPr>
              <a:t>xlink:arcrole</a:t>
            </a:r>
            <a:r>
              <a:rPr lang="en-US" sz="1400" dirty="0" smtClean="0">
                <a:latin typeface="Courier New"/>
                <a:cs typeface="Courier New"/>
              </a:rPr>
              <a:t>="http://www.w3.org/1999/xlink/properties/linkbase"</a:t>
            </a:r>
          </a:p>
          <a:p>
            <a:pPr lvl="1">
              <a:buNone/>
            </a:pPr>
            <a:r>
              <a:rPr lang="en-US" sz="1400" dirty="0" smtClean="0">
                <a:latin typeface="Courier New"/>
                <a:cs typeface="Courier New"/>
              </a:rPr>
              <a:t>	/&gt;</a:t>
            </a:r>
          </a:p>
          <a:p>
            <a:pPr lvl="1">
              <a:buNone/>
            </a:pPr>
            <a:r>
              <a:rPr lang="en-US" sz="1400" dirty="0" smtClean="0">
                <a:latin typeface="Courier New"/>
                <a:cs typeface="Courier New"/>
              </a:rPr>
              <a:t> &lt;/</a:t>
            </a:r>
            <a:r>
              <a:rPr lang="en-US" sz="1400" dirty="0" err="1" smtClean="0">
                <a:latin typeface="Courier New"/>
                <a:cs typeface="Courier New"/>
              </a:rPr>
              <a:t>xs:appinfo</a:t>
            </a:r>
            <a:r>
              <a:rPr lang="en-US" sz="1400" dirty="0" smtClean="0">
                <a:latin typeface="Courier New"/>
                <a:cs typeface="Courier New"/>
              </a:rPr>
              <a:t>&gt;</a:t>
            </a:r>
          </a:p>
          <a:p>
            <a:pPr lvl="1">
              <a:buNone/>
            </a:pPr>
            <a:r>
              <a:rPr lang="en-US" sz="1400" dirty="0" smtClean="0">
                <a:latin typeface="Courier New"/>
                <a:cs typeface="Courier New"/>
              </a:rPr>
              <a:t>&lt;/</a:t>
            </a:r>
            <a:r>
              <a:rPr lang="en-US" sz="1400" dirty="0" err="1" smtClean="0">
                <a:latin typeface="Courier New"/>
                <a:cs typeface="Courier New"/>
              </a:rPr>
              <a:t>xs:annotation</a:t>
            </a:r>
            <a:r>
              <a:rPr lang="en-US" sz="1400" dirty="0" smtClean="0">
                <a:latin typeface="Courier New"/>
                <a:cs typeface="Courier New"/>
              </a:rPr>
              <a:t>&gt;</a:t>
            </a:r>
          </a:p>
          <a:p>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import a presentation </a:t>
            </a:r>
            <a:r>
              <a:rPr lang="en-US" dirty="0" err="1" smtClean="0"/>
              <a:t>linkbase</a:t>
            </a:r>
            <a:r>
              <a:rPr lang="en-US" dirty="0" smtClean="0"/>
              <a:t>…</a:t>
            </a:r>
            <a:endParaRPr lang="en-US" dirty="0"/>
          </a:p>
        </p:txBody>
      </p:sp>
      <p:sp>
        <p:nvSpPr>
          <p:cNvPr id="3" name="Content Placeholder 2"/>
          <p:cNvSpPr>
            <a:spLocks noGrp="1"/>
          </p:cNvSpPr>
          <p:nvPr>
            <p:ph idx="1"/>
          </p:nvPr>
        </p:nvSpPr>
        <p:spPr>
          <a:xfrm>
            <a:off x="304800" y="1295400"/>
            <a:ext cx="8610600" cy="4724400"/>
          </a:xfrm>
        </p:spPr>
        <p:txBody>
          <a:bodyPr/>
          <a:lstStyle/>
          <a:p>
            <a:r>
              <a:rPr lang="en-US" dirty="0" smtClean="0"/>
              <a:t>Put this in your taxonomy schema:</a:t>
            </a:r>
          </a:p>
          <a:p>
            <a:pPr>
              <a:buNone/>
            </a:pPr>
            <a:r>
              <a:rPr lang="en-US" sz="1400" dirty="0" smtClean="0">
                <a:latin typeface="Courier New"/>
                <a:cs typeface="Courier New"/>
              </a:rPr>
              <a:t>	&lt;</a:t>
            </a:r>
            <a:r>
              <a:rPr lang="en-US" sz="1400" dirty="0" err="1" smtClean="0">
                <a:latin typeface="Courier New"/>
                <a:cs typeface="Courier New"/>
              </a:rPr>
              <a:t>xs:annotation</a:t>
            </a:r>
            <a:r>
              <a:rPr lang="en-US" sz="1400" dirty="0" smtClean="0">
                <a:latin typeface="Courier New"/>
                <a:cs typeface="Courier New"/>
              </a:rPr>
              <a:t>&gt;</a:t>
            </a:r>
          </a:p>
          <a:p>
            <a:pPr lvl="1">
              <a:buNone/>
            </a:pPr>
            <a:r>
              <a:rPr lang="en-US" sz="1400" dirty="0" smtClean="0">
                <a:latin typeface="Courier New"/>
                <a:cs typeface="Courier New"/>
              </a:rPr>
              <a:t>&lt;</a:t>
            </a:r>
            <a:r>
              <a:rPr lang="en-US" sz="1400" dirty="0" err="1" smtClean="0">
                <a:latin typeface="Courier New"/>
                <a:cs typeface="Courier New"/>
              </a:rPr>
              <a:t>xs:appinfo</a:t>
            </a:r>
            <a:r>
              <a:rPr lang="en-US" sz="1400" dirty="0" smtClean="0">
                <a:latin typeface="Courier New"/>
                <a:cs typeface="Courier New"/>
              </a:rPr>
              <a:t>&gt;</a:t>
            </a:r>
          </a:p>
          <a:p>
            <a:pPr lvl="1">
              <a:buNone/>
            </a:pPr>
            <a:r>
              <a:rPr lang="en-US" sz="1400" dirty="0" smtClean="0">
                <a:latin typeface="Courier New"/>
                <a:cs typeface="Courier New"/>
              </a:rPr>
              <a:t>	&lt;</a:t>
            </a:r>
            <a:r>
              <a:rPr lang="en-US" sz="1400" dirty="0" err="1" smtClean="0">
                <a:latin typeface="Courier New"/>
                <a:cs typeface="Courier New"/>
              </a:rPr>
              <a:t>link:linkbaseRef</a:t>
            </a:r>
            <a:endParaRPr lang="en-US" sz="1400" dirty="0" smtClean="0">
              <a:latin typeface="Courier New"/>
              <a:cs typeface="Courier New"/>
            </a:endParaRPr>
          </a:p>
          <a:p>
            <a:pPr lvl="1">
              <a:buNone/>
            </a:pP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="simple”</a:t>
            </a:r>
          </a:p>
          <a:p>
            <a:pPr lvl="1">
              <a:buNone/>
            </a:pPr>
            <a:r>
              <a:rPr lang="en-US" sz="1400" dirty="0" smtClean="0">
                <a:latin typeface="Courier New"/>
                <a:cs typeface="Courier New"/>
              </a:rPr>
              <a:t>	</a:t>
            </a:r>
            <a:r>
              <a:rPr lang="en-US" sz="1400" dirty="0" err="1" smtClean="0">
                <a:latin typeface="Courier New"/>
                <a:cs typeface="Courier New"/>
              </a:rPr>
              <a:t>xlink:href</a:t>
            </a:r>
            <a:r>
              <a:rPr lang="en-US" sz="1400" dirty="0" smtClean="0">
                <a:latin typeface="Courier New"/>
                <a:cs typeface="Courier New"/>
              </a:rPr>
              <a:t>="</a:t>
            </a:r>
            <a:r>
              <a:rPr lang="en-US" sz="1400" b="1" dirty="0" err="1" smtClean="0">
                <a:latin typeface="Courier New"/>
                <a:cs typeface="Courier New"/>
              </a:rPr>
              <a:t>presentations.xml</a:t>
            </a:r>
            <a:r>
              <a:rPr lang="en-US" sz="1400" b="1" dirty="0" smtClean="0">
                <a:latin typeface="Courier New"/>
                <a:cs typeface="Courier New"/>
              </a:rPr>
              <a:t>"</a:t>
            </a:r>
            <a:endParaRPr lang="en-US" sz="1400" dirty="0" smtClean="0">
              <a:latin typeface="Courier New"/>
              <a:cs typeface="Courier New"/>
            </a:endParaRPr>
          </a:p>
          <a:p>
            <a:pPr lvl="1">
              <a:buNone/>
            </a:pPr>
            <a:r>
              <a:rPr lang="en-US" sz="1400" dirty="0" smtClean="0">
                <a:latin typeface="Courier New"/>
                <a:cs typeface="Courier New"/>
              </a:rPr>
              <a:t>	</a:t>
            </a:r>
            <a:r>
              <a:rPr lang="en-US" sz="1400" dirty="0" err="1" smtClean="0">
                <a:latin typeface="Courier New"/>
                <a:cs typeface="Courier New"/>
              </a:rPr>
              <a:t>xlink:role</a:t>
            </a:r>
            <a:r>
              <a:rPr lang="en-US" sz="1400" dirty="0" smtClean="0">
                <a:latin typeface="Courier New"/>
                <a:cs typeface="Courier New"/>
              </a:rPr>
              <a:t>="http://www.xbrl.org/2003/role/</a:t>
            </a:r>
            <a:r>
              <a:rPr lang="en-US" sz="1400" b="1" dirty="0" smtClean="0">
                <a:latin typeface="Courier New"/>
                <a:cs typeface="Courier New"/>
              </a:rPr>
              <a:t>presentationLinkbaseRef</a:t>
            </a:r>
            <a:r>
              <a:rPr lang="en-US" sz="1400" dirty="0" smtClean="0">
                <a:latin typeface="Courier New"/>
                <a:cs typeface="Courier New"/>
              </a:rPr>
              <a:t>"</a:t>
            </a:r>
          </a:p>
          <a:p>
            <a:pPr lvl="1">
              <a:buNone/>
            </a:pPr>
            <a:r>
              <a:rPr lang="en-US" sz="1400" dirty="0" smtClean="0">
                <a:latin typeface="Courier New"/>
                <a:cs typeface="Courier New"/>
              </a:rPr>
              <a:t>	</a:t>
            </a:r>
            <a:r>
              <a:rPr lang="en-US" sz="1400" dirty="0" err="1" smtClean="0">
                <a:latin typeface="Courier New"/>
                <a:cs typeface="Courier New"/>
              </a:rPr>
              <a:t>xlink:arcrole</a:t>
            </a:r>
            <a:r>
              <a:rPr lang="en-US" sz="1400" dirty="0" smtClean="0">
                <a:latin typeface="Courier New"/>
                <a:cs typeface="Courier New"/>
              </a:rPr>
              <a:t>="http://www.w3.org/1999/xlink/properties/linkbase"</a:t>
            </a:r>
          </a:p>
          <a:p>
            <a:pPr lvl="1">
              <a:buNone/>
            </a:pPr>
            <a:r>
              <a:rPr lang="en-US" sz="1400" dirty="0" smtClean="0">
                <a:latin typeface="Courier New"/>
                <a:cs typeface="Courier New"/>
              </a:rPr>
              <a:t>	/&gt;</a:t>
            </a:r>
          </a:p>
          <a:p>
            <a:pPr lvl="1">
              <a:buNone/>
            </a:pPr>
            <a:r>
              <a:rPr lang="en-US" sz="1400" dirty="0" smtClean="0">
                <a:latin typeface="Courier New"/>
                <a:cs typeface="Courier New"/>
              </a:rPr>
              <a:t> &lt;/</a:t>
            </a:r>
            <a:r>
              <a:rPr lang="en-US" sz="1400" dirty="0" err="1" smtClean="0">
                <a:latin typeface="Courier New"/>
                <a:cs typeface="Courier New"/>
              </a:rPr>
              <a:t>xs:appinfo</a:t>
            </a:r>
            <a:r>
              <a:rPr lang="en-US" sz="1400" dirty="0" smtClean="0">
                <a:latin typeface="Courier New"/>
                <a:cs typeface="Courier New"/>
              </a:rPr>
              <a:t>&gt;</a:t>
            </a:r>
          </a:p>
          <a:p>
            <a:pPr lvl="1">
              <a:buNone/>
            </a:pPr>
            <a:r>
              <a:rPr lang="en-US" sz="1400" dirty="0" smtClean="0">
                <a:latin typeface="Courier New"/>
                <a:cs typeface="Courier New"/>
              </a:rPr>
              <a:t>&lt;/</a:t>
            </a:r>
            <a:r>
              <a:rPr lang="en-US" sz="1400" dirty="0" err="1" smtClean="0">
                <a:latin typeface="Courier New"/>
                <a:cs typeface="Courier New"/>
              </a:rPr>
              <a:t>xs:annotation</a:t>
            </a:r>
            <a:r>
              <a:rPr lang="en-US" sz="1400" dirty="0" smtClean="0">
                <a:latin typeface="Courier New"/>
                <a:cs typeface="Courier New"/>
              </a:rPr>
              <a:t>&gt;</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latin typeface="Arial" pitchFamily="-106" charset="0"/>
              </a:rPr>
              <a:t>Overview</a:t>
            </a:r>
            <a:endParaRPr lang="en-US" dirty="0">
              <a:latin typeface="Arial" pitchFamily="-106" charset="0"/>
            </a:endParaRPr>
          </a:p>
        </p:txBody>
      </p:sp>
      <p:sp>
        <p:nvSpPr>
          <p:cNvPr id="7171" name="Content Placeholder 2"/>
          <p:cNvSpPr>
            <a:spLocks noGrp="1"/>
          </p:cNvSpPr>
          <p:nvPr>
            <p:ph idx="1"/>
          </p:nvPr>
        </p:nvSpPr>
        <p:spPr/>
        <p:txBody>
          <a:bodyPr/>
          <a:lstStyle/>
          <a:p>
            <a:pPr eaLnBrk="1" hangingPunct="1"/>
            <a:r>
              <a:rPr lang="en-US" dirty="0" smtClean="0">
                <a:latin typeface="Arial" pitchFamily="-106" charset="0"/>
              </a:rPr>
              <a:t>Part 1: What is XBRL?</a:t>
            </a:r>
          </a:p>
          <a:p>
            <a:pPr eaLnBrk="1" hangingPunct="1"/>
            <a:r>
              <a:rPr lang="en-US" dirty="0" smtClean="0">
                <a:latin typeface="Arial" pitchFamily="-106" charset="0"/>
              </a:rPr>
              <a:t>Part 2: What does it look like under the hood?</a:t>
            </a:r>
          </a:p>
          <a:p>
            <a:pPr eaLnBrk="1" hangingPunct="1"/>
            <a:r>
              <a:rPr lang="en-US" dirty="0" smtClean="0">
                <a:latin typeface="Arial" pitchFamily="-106" charset="0"/>
              </a:rPr>
              <a:t>Part 3: What’s wrong with XBRL?</a:t>
            </a:r>
          </a:p>
          <a:p>
            <a:pPr eaLnBrk="1" hangingPunct="1"/>
            <a:r>
              <a:rPr lang="en-US" dirty="0" smtClean="0">
                <a:latin typeface="Arial" pitchFamily="-106" charset="0"/>
              </a:rPr>
              <a:t>Part 4: What can be done about it?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to concepts</a:t>
            </a:r>
            <a:endParaRPr lang="en-US" dirty="0"/>
          </a:p>
        </p:txBody>
      </p:sp>
      <p:sp>
        <p:nvSpPr>
          <p:cNvPr id="3" name="Content Placeholder 2"/>
          <p:cNvSpPr>
            <a:spLocks noGrp="1"/>
          </p:cNvSpPr>
          <p:nvPr>
            <p:ph idx="1"/>
          </p:nvPr>
        </p:nvSpPr>
        <p:spPr>
          <a:xfrm>
            <a:off x="304800" y="1295400"/>
            <a:ext cx="8610600" cy="4724400"/>
          </a:xfrm>
        </p:spPr>
        <p:txBody>
          <a:bodyPr/>
          <a:lstStyle/>
          <a:p>
            <a:r>
              <a:rPr lang="en-US" dirty="0" smtClean="0"/>
              <a:t>Then, </a:t>
            </a:r>
            <a:r>
              <a:rPr lang="en-US" dirty="0" err="1" smtClean="0"/>
              <a:t>XLink</a:t>
            </a:r>
            <a:r>
              <a:rPr lang="en-US" dirty="0" smtClean="0"/>
              <a:t> extended links in each </a:t>
            </a:r>
            <a:r>
              <a:rPr lang="en-US" dirty="0" err="1" smtClean="0"/>
              <a:t>linkbase</a:t>
            </a:r>
            <a:r>
              <a:rPr lang="en-US" dirty="0" smtClean="0"/>
              <a:t> refer back to individual element declarations within the schema</a:t>
            </a:r>
          </a:p>
          <a:p>
            <a:pPr lvl="1"/>
            <a:r>
              <a:rPr lang="en-US" dirty="0" smtClean="0"/>
              <a:t>To make this practical, we first need to add an </a:t>
            </a:r>
            <a:r>
              <a:rPr lang="en-US" dirty="0" smtClean="0">
                <a:latin typeface="Courier New"/>
                <a:cs typeface="Courier New"/>
              </a:rPr>
              <a:t>id</a:t>
            </a:r>
            <a:r>
              <a:rPr lang="en-US" dirty="0" smtClean="0"/>
              <a:t> attribute to our concepts:</a:t>
            </a:r>
          </a:p>
          <a:p>
            <a:pPr lvl="1">
              <a:buNone/>
            </a:pPr>
            <a:r>
              <a:rPr lang="en-US" sz="1600" dirty="0" smtClean="0"/>
              <a:t>	</a:t>
            </a:r>
            <a:r>
              <a:rPr lang="en-US" sz="1600" dirty="0" smtClean="0">
                <a:latin typeface="Courier New"/>
                <a:cs typeface="Courier New"/>
              </a:rPr>
              <a:t>	&lt;</a:t>
            </a:r>
            <a:r>
              <a:rPr lang="en-US" sz="1600" dirty="0" err="1" smtClean="0">
                <a:latin typeface="Courier New"/>
                <a:cs typeface="Courier New"/>
              </a:rPr>
              <a:t>xs:element</a:t>
            </a:r>
            <a:endParaRPr lang="en-US" sz="1600" dirty="0" smtClean="0">
              <a:latin typeface="Courier New"/>
              <a:cs typeface="Courier New"/>
            </a:endParaRPr>
          </a:p>
          <a:p>
            <a:pPr lvl="1">
              <a:buNone/>
            </a:pPr>
            <a:r>
              <a:rPr lang="en-US" sz="1600" dirty="0" smtClean="0">
                <a:latin typeface="Courier New"/>
                <a:cs typeface="Courier New"/>
              </a:rPr>
              <a:t>				name="</a:t>
            </a:r>
            <a:r>
              <a:rPr lang="en-US" sz="1600" dirty="0" err="1" smtClean="0">
                <a:latin typeface="Courier New"/>
                <a:cs typeface="Courier New"/>
              </a:rPr>
              <a:t>NetReceivables</a:t>
            </a:r>
            <a:r>
              <a:rPr lang="en-US" sz="1600" dirty="0" smtClean="0">
                <a:latin typeface="Courier New"/>
                <a:cs typeface="Courier New"/>
              </a:rPr>
              <a:t>"</a:t>
            </a:r>
          </a:p>
          <a:p>
            <a:pPr lvl="1">
              <a:buNone/>
            </a:pPr>
            <a:r>
              <a:rPr lang="en-US" sz="1600" dirty="0" smtClean="0">
                <a:latin typeface="Courier New"/>
                <a:cs typeface="Courier New"/>
              </a:rPr>
              <a:t>		     </a:t>
            </a:r>
            <a:r>
              <a:rPr lang="en-US" sz="1600" dirty="0" err="1" smtClean="0">
                <a:latin typeface="Courier New"/>
                <a:cs typeface="Courier New"/>
              </a:rPr>
              <a:t>substitutionGroup</a:t>
            </a:r>
            <a:r>
              <a:rPr lang="en-US" sz="1600" dirty="0" smtClean="0">
                <a:latin typeface="Courier New"/>
                <a:cs typeface="Courier New"/>
              </a:rPr>
              <a:t>="</a:t>
            </a:r>
            <a:r>
              <a:rPr lang="en-US" sz="1600" dirty="0" err="1" smtClean="0">
                <a:latin typeface="Courier New"/>
                <a:cs typeface="Courier New"/>
              </a:rPr>
              <a:t>xbrli:item</a:t>
            </a:r>
            <a:r>
              <a:rPr lang="en-US" sz="1600" dirty="0" smtClean="0">
                <a:latin typeface="Courier New"/>
                <a:cs typeface="Courier New"/>
              </a:rPr>
              <a:t>"</a:t>
            </a:r>
          </a:p>
          <a:p>
            <a:pPr lvl="1">
              <a:buNone/>
            </a:pPr>
            <a:r>
              <a:rPr lang="en-US" sz="1600" dirty="0" smtClean="0">
                <a:latin typeface="Courier New"/>
                <a:cs typeface="Courier New"/>
              </a:rPr>
              <a:t>         type="</a:t>
            </a:r>
            <a:r>
              <a:rPr lang="en-US" sz="1600" dirty="0" err="1" smtClean="0">
                <a:latin typeface="Courier New"/>
                <a:cs typeface="Courier New"/>
              </a:rPr>
              <a:t>xbrli:monetaryItemType</a:t>
            </a:r>
            <a:r>
              <a:rPr lang="en-US" sz="1600" dirty="0" smtClean="0">
                <a:latin typeface="Courier New"/>
                <a:cs typeface="Courier New"/>
              </a:rPr>
              <a:t>"</a:t>
            </a:r>
          </a:p>
          <a:p>
            <a:pPr lvl="1">
              <a:buNone/>
            </a:pPr>
            <a:r>
              <a:rPr lang="en-US" sz="1600" dirty="0" smtClean="0">
                <a:latin typeface="Courier New"/>
                <a:cs typeface="Courier New"/>
              </a:rPr>
              <a:t>				</a:t>
            </a:r>
            <a:r>
              <a:rPr lang="en-US" sz="1600" dirty="0" err="1" smtClean="0">
                <a:latin typeface="Courier New"/>
                <a:cs typeface="Courier New"/>
              </a:rPr>
              <a:t>xbrli:periodType</a:t>
            </a:r>
            <a:r>
              <a:rPr lang="en-US" sz="1600" dirty="0" smtClean="0">
                <a:latin typeface="Courier New"/>
                <a:cs typeface="Courier New"/>
              </a:rPr>
              <a:t>="instant"</a:t>
            </a:r>
          </a:p>
          <a:p>
            <a:pPr lvl="1">
              <a:buNone/>
            </a:pPr>
            <a:r>
              <a:rPr lang="en-US" sz="1600" dirty="0" smtClean="0">
                <a:latin typeface="Courier New"/>
                <a:cs typeface="Courier New"/>
              </a:rPr>
              <a:t>				</a:t>
            </a:r>
            <a:r>
              <a:rPr lang="en-US" sz="1600" b="1" dirty="0" smtClean="0">
                <a:latin typeface="Courier New"/>
                <a:cs typeface="Courier New"/>
              </a:rPr>
              <a:t>id="</a:t>
            </a:r>
            <a:r>
              <a:rPr lang="en-US" sz="1600" b="1" dirty="0" err="1" smtClean="0">
                <a:latin typeface="Courier New"/>
                <a:cs typeface="Courier New"/>
              </a:rPr>
              <a:t>id_NetReceivables</a:t>
            </a:r>
            <a:r>
              <a:rPr lang="en-US" sz="1600" b="1" dirty="0" smtClean="0">
                <a:latin typeface="Courier New"/>
                <a:cs typeface="Courier New"/>
              </a:rPr>
              <a:t>"</a:t>
            </a:r>
            <a:r>
              <a:rPr lang="en-US" sz="1600" dirty="0" smtClean="0">
                <a:latin typeface="Courier New"/>
                <a:cs typeface="Courier New"/>
              </a:rPr>
              <a:t>/&gt;</a:t>
            </a:r>
          </a:p>
          <a:p>
            <a:pPr lvl="1"/>
            <a:r>
              <a:rPr lang="en-US" dirty="0" smtClean="0">
                <a:solidFill>
                  <a:prstClr val="black"/>
                </a:solidFill>
              </a:rPr>
              <a:t>Now we can refer to the concept via this URL: </a:t>
            </a:r>
          </a:p>
          <a:p>
            <a:pPr lvl="1">
              <a:buNone/>
            </a:pPr>
            <a:r>
              <a:rPr lang="en-US" dirty="0" smtClean="0">
                <a:solidFill>
                  <a:prstClr val="black"/>
                </a:solidFill>
                <a:latin typeface="Courier New"/>
                <a:cs typeface="Courier New"/>
              </a:rPr>
              <a:t>			</a:t>
            </a:r>
            <a:r>
              <a:rPr lang="en-US" dirty="0" err="1" smtClean="0">
                <a:solidFill>
                  <a:prstClr val="black"/>
                </a:solidFill>
                <a:latin typeface="Courier New"/>
                <a:cs typeface="Courier New"/>
              </a:rPr>
              <a:t>myTaxonomy.xsd#id_NetReceivables</a:t>
            </a:r>
            <a:endParaRPr lang="en-US" dirty="0" smtClean="0">
              <a:solidFill>
                <a:prstClr val="black"/>
              </a:solidFill>
              <a:latin typeface="Courier New"/>
              <a:cs typeface="Courier New"/>
            </a:endParaRPr>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represent the human-friendly label?</a:t>
            </a:r>
            <a:endParaRPr lang="en-US" dirty="0"/>
          </a:p>
        </p:txBody>
      </p:sp>
      <p:pic>
        <p:nvPicPr>
          <p:cNvPr id="5" name="Picture 4"/>
          <p:cNvPicPr>
            <a:picLocks noChangeAspect="1"/>
          </p:cNvPicPr>
          <p:nvPr/>
        </p:nvPicPr>
        <p:blipFill>
          <a:blip r:embed="rId2"/>
          <a:stretch>
            <a:fillRect/>
          </a:stretch>
        </p:blipFill>
        <p:spPr>
          <a:xfrm>
            <a:off x="736600" y="1130300"/>
            <a:ext cx="7670800" cy="4889500"/>
          </a:xfrm>
          <a:prstGeom prst="rect">
            <a:avLst/>
          </a:prstGeom>
        </p:spPr>
      </p:pic>
      <p:sp>
        <p:nvSpPr>
          <p:cNvPr id="4" name="Rounded Rectangle 3"/>
          <p:cNvSpPr/>
          <p:nvPr/>
        </p:nvSpPr>
        <p:spPr>
          <a:xfrm>
            <a:off x="1066800" y="2819400"/>
            <a:ext cx="1371600" cy="304800"/>
          </a:xfrm>
          <a:prstGeom prst="roundRect">
            <a:avLst/>
          </a:prstGeom>
          <a:solidFill>
            <a:srgbClr val="FF0000">
              <a:alpha val="12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71800" y="2600980"/>
            <a:ext cx="1828800" cy="307777"/>
          </a:xfrm>
          <a:prstGeom prst="rect">
            <a:avLst/>
          </a:prstGeom>
          <a:noFill/>
        </p:spPr>
        <p:txBody>
          <a:bodyPr wrap="square" rtlCol="0">
            <a:spAutoFit/>
          </a:bodyPr>
          <a:lstStyle/>
          <a:p>
            <a:r>
              <a:rPr lang="en-US" sz="1400" dirty="0" smtClean="0">
                <a:latin typeface="Britannic Bold"/>
                <a:cs typeface="Britannic Bold"/>
              </a:rPr>
              <a:t>human-friendly label</a:t>
            </a:r>
            <a:endParaRPr lang="en-US" sz="1400" dirty="0">
              <a:latin typeface="Britannic Bold"/>
              <a:cs typeface="Britannic Bold"/>
            </a:endParaRPr>
          </a:p>
        </p:txBody>
      </p:sp>
      <p:cxnSp>
        <p:nvCxnSpPr>
          <p:cNvPr id="8" name="Straight Arrow Connector 7"/>
          <p:cNvCxnSpPr>
            <a:endCxn id="4" idx="3"/>
          </p:cNvCxnSpPr>
          <p:nvPr/>
        </p:nvCxnSpPr>
        <p:spPr>
          <a:xfrm rot="10800000" flipV="1">
            <a:off x="2438400" y="2819400"/>
            <a:ext cx="5334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human-friendly label</a:t>
            </a:r>
            <a:endParaRPr lang="en-US" dirty="0"/>
          </a:p>
        </p:txBody>
      </p:sp>
      <p:sp>
        <p:nvSpPr>
          <p:cNvPr id="3" name="Content Placeholder 2"/>
          <p:cNvSpPr>
            <a:spLocks noGrp="1"/>
          </p:cNvSpPr>
          <p:nvPr>
            <p:ph idx="1"/>
          </p:nvPr>
        </p:nvSpPr>
        <p:spPr>
          <a:xfrm>
            <a:off x="304800" y="990600"/>
            <a:ext cx="8839200" cy="5638800"/>
          </a:xfrm>
        </p:spPr>
        <p:txBody>
          <a:bodyPr/>
          <a:lstStyle/>
          <a:p>
            <a:r>
              <a:rPr lang="en-US" dirty="0" smtClean="0"/>
              <a:t>Here’s a label </a:t>
            </a:r>
            <a:r>
              <a:rPr lang="en-US" dirty="0" err="1" smtClean="0"/>
              <a:t>linkbase</a:t>
            </a:r>
            <a:r>
              <a:rPr lang="en-US" dirty="0" smtClean="0"/>
              <a:t> that adds one English label:</a:t>
            </a:r>
          </a:p>
          <a:p>
            <a:pPr>
              <a:buNone/>
            </a:pPr>
            <a:r>
              <a:rPr lang="en-US" sz="1400" dirty="0" smtClean="0">
                <a:latin typeface="Courier New"/>
                <a:cs typeface="Courier New"/>
              </a:rPr>
              <a:t>	&lt;</a:t>
            </a:r>
            <a:r>
              <a:rPr lang="en-US" sz="1400" dirty="0" err="1" smtClean="0">
                <a:latin typeface="Courier New"/>
                <a:cs typeface="Courier New"/>
              </a:rPr>
              <a:t>link:linkbase</a:t>
            </a:r>
            <a:r>
              <a:rPr lang="en-US" sz="1400" dirty="0" smtClean="0">
                <a:latin typeface="Courier New"/>
                <a:cs typeface="Courier New"/>
              </a:rPr>
              <a:t> </a:t>
            </a:r>
            <a:r>
              <a:rPr lang="en-US" sz="1400" dirty="0" err="1" smtClean="0">
                <a:latin typeface="Courier New"/>
                <a:cs typeface="Courier New"/>
              </a:rPr>
              <a:t>xsi:schemaLocation</a:t>
            </a:r>
            <a:r>
              <a:rPr lang="en-US" sz="1400" dirty="0" smtClean="0">
                <a:latin typeface="Courier New"/>
                <a:cs typeface="Courier New"/>
              </a:rPr>
              <a:t>="http://www.xbrl.org/2003/linkbase</a:t>
            </a:r>
          </a:p>
          <a:p>
            <a:pPr>
              <a:buNone/>
            </a:pPr>
            <a:r>
              <a:rPr lang="en-US" sz="1400" dirty="0" smtClean="0">
                <a:latin typeface="Courier New"/>
                <a:cs typeface="Courier New"/>
              </a:rPr>
              <a:t>							http://www.xbrl.org/2003/xbrl-linkbase-2003-12-31.xsd"&gt;</a:t>
            </a:r>
          </a:p>
          <a:p>
            <a:pPr>
              <a:buNone/>
            </a:pPr>
            <a:r>
              <a:rPr lang="en-US" sz="1400" dirty="0" smtClean="0">
                <a:latin typeface="Courier New"/>
                <a:cs typeface="Courier New"/>
              </a:rPr>
              <a:t>		&lt;</a:t>
            </a:r>
            <a:r>
              <a:rPr lang="en-US" sz="1400" dirty="0" err="1" smtClean="0">
                <a:latin typeface="Courier New"/>
                <a:cs typeface="Courier New"/>
              </a:rPr>
              <a:t>link:labelLink</a:t>
            </a: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="extended"</a:t>
            </a:r>
          </a:p>
          <a:p>
            <a:pPr>
              <a:buNone/>
            </a:pPr>
            <a:r>
              <a:rPr lang="en-US" sz="1400" dirty="0" smtClean="0">
                <a:latin typeface="Courier New"/>
                <a:cs typeface="Courier New"/>
              </a:rPr>
              <a:t>						  </a:t>
            </a:r>
            <a:r>
              <a:rPr lang="en-US" sz="1400" dirty="0" err="1" smtClean="0">
                <a:latin typeface="Courier New"/>
                <a:cs typeface="Courier New"/>
              </a:rPr>
              <a:t>xlink:role</a:t>
            </a:r>
            <a:r>
              <a:rPr lang="en-US" sz="1400" dirty="0" smtClean="0">
                <a:latin typeface="Courier New"/>
                <a:cs typeface="Courier New"/>
              </a:rPr>
              <a:t>="http://www.xbrl.org/2003/role/link"&gt;</a:t>
            </a:r>
          </a:p>
          <a:p>
            <a:pPr>
              <a:buNone/>
            </a:pPr>
            <a:r>
              <a:rPr lang="en-US" sz="1400" dirty="0" smtClean="0">
                <a:latin typeface="Courier New"/>
                <a:cs typeface="Courier New"/>
              </a:rPr>
              <a:t>			&lt;</a:t>
            </a:r>
            <a:r>
              <a:rPr lang="en-US" sz="1400" dirty="0" err="1" smtClean="0">
                <a:latin typeface="Courier New"/>
                <a:cs typeface="Courier New"/>
              </a:rPr>
              <a:t>link:loc</a:t>
            </a: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="locator"</a:t>
            </a:r>
          </a:p>
          <a:p>
            <a:pPr>
              <a:buNone/>
            </a:pPr>
            <a:r>
              <a:rPr lang="en-US" sz="1400" dirty="0" smtClean="0">
                <a:latin typeface="Courier New"/>
                <a:cs typeface="Courier New"/>
              </a:rPr>
              <a:t>					  </a:t>
            </a:r>
            <a:r>
              <a:rPr lang="en-US" sz="1400" dirty="0" err="1" smtClean="0">
                <a:latin typeface="Courier New"/>
                <a:cs typeface="Courier New"/>
              </a:rPr>
              <a:t>xlink:href</a:t>
            </a:r>
            <a:r>
              <a:rPr lang="en-US" sz="1400" dirty="0" smtClean="0">
                <a:latin typeface="Courier New"/>
                <a:cs typeface="Courier New"/>
              </a:rPr>
              <a:t>="</a:t>
            </a:r>
            <a:r>
              <a:rPr lang="en-US" sz="1400" b="1" dirty="0" err="1" smtClean="0">
                <a:latin typeface="Courier New"/>
                <a:cs typeface="Courier New"/>
              </a:rPr>
              <a:t>myTaxonomy.xsd#id_NetReceivables</a:t>
            </a:r>
            <a:r>
              <a:rPr lang="en-US" sz="1400" dirty="0" smtClean="0">
                <a:latin typeface="Courier New"/>
                <a:cs typeface="Courier New"/>
              </a:rPr>
              <a:t>" </a:t>
            </a:r>
          </a:p>
          <a:p>
            <a:pPr>
              <a:buNone/>
            </a:pPr>
            <a:r>
              <a:rPr lang="en-US" sz="1400" dirty="0" smtClean="0">
                <a:latin typeface="Courier New"/>
                <a:cs typeface="Courier New"/>
              </a:rPr>
              <a:t>					  </a:t>
            </a:r>
            <a:r>
              <a:rPr lang="en-US" sz="1400" dirty="0" err="1" smtClean="0">
                <a:latin typeface="Courier New"/>
                <a:cs typeface="Courier New"/>
              </a:rPr>
              <a:t>xlink:label</a:t>
            </a:r>
            <a:r>
              <a:rPr lang="en-US" sz="1400" dirty="0" smtClean="0">
                <a:latin typeface="Courier New"/>
                <a:cs typeface="Courier New"/>
              </a:rPr>
              <a:t>="</a:t>
            </a:r>
            <a:r>
              <a:rPr lang="en-US" sz="1400" dirty="0" err="1" smtClean="0">
                <a:latin typeface="Courier New"/>
                <a:cs typeface="Courier New"/>
              </a:rPr>
              <a:t>NetReceivables</a:t>
            </a:r>
            <a:r>
              <a:rPr lang="en-US" sz="1400" dirty="0" smtClean="0">
                <a:latin typeface="Courier New"/>
                <a:cs typeface="Courier New"/>
              </a:rPr>
              <a:t>"/&gt;</a:t>
            </a:r>
          </a:p>
          <a:p>
            <a:pPr>
              <a:buNone/>
            </a:pPr>
            <a:r>
              <a:rPr lang="en-US" sz="1400" dirty="0" smtClean="0">
                <a:latin typeface="Courier New"/>
                <a:cs typeface="Courier New"/>
              </a:rPr>
              <a:t>			&lt;</a:t>
            </a:r>
            <a:r>
              <a:rPr lang="en-US" sz="1400" dirty="0" err="1" smtClean="0">
                <a:latin typeface="Courier New"/>
                <a:cs typeface="Courier New"/>
              </a:rPr>
              <a:t>link:label</a:t>
            </a: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="resource" </a:t>
            </a:r>
            <a:r>
              <a:rPr lang="en-US" sz="1400" dirty="0" err="1" smtClean="0">
                <a:latin typeface="Courier New"/>
                <a:cs typeface="Courier New"/>
              </a:rPr>
              <a:t>xlink:label</a:t>
            </a:r>
            <a:r>
              <a:rPr lang="en-US" sz="1400" dirty="0" smtClean="0">
                <a:latin typeface="Courier New"/>
                <a:cs typeface="Courier New"/>
              </a:rPr>
              <a:t>="</a:t>
            </a:r>
            <a:r>
              <a:rPr lang="en-US" sz="1400" dirty="0" err="1" smtClean="0">
                <a:latin typeface="Courier New"/>
                <a:cs typeface="Courier New"/>
              </a:rPr>
              <a:t>label_NetReceivables</a:t>
            </a:r>
            <a:r>
              <a:rPr lang="en-US" sz="1400" dirty="0" smtClean="0">
                <a:latin typeface="Courier New"/>
                <a:cs typeface="Courier New"/>
              </a:rPr>
              <a:t>" 				  </a:t>
            </a:r>
            <a:r>
              <a:rPr lang="en-US" sz="1400" dirty="0" err="1" smtClean="0">
                <a:latin typeface="Courier New"/>
                <a:cs typeface="Courier New"/>
              </a:rPr>
              <a:t>xlink:role</a:t>
            </a:r>
            <a:r>
              <a:rPr lang="en-US" sz="1400" dirty="0" smtClean="0">
                <a:latin typeface="Courier New"/>
                <a:cs typeface="Courier New"/>
              </a:rPr>
              <a:t>="http://www.xbrl.org/2003/role/label"</a:t>
            </a:r>
          </a:p>
          <a:p>
            <a:pPr>
              <a:buNone/>
            </a:pPr>
            <a:r>
              <a:rPr lang="en-US" sz="1400" b="1" dirty="0" smtClean="0">
                <a:latin typeface="Courier New"/>
                <a:cs typeface="Courier New"/>
              </a:rPr>
              <a:t>					    </a:t>
            </a:r>
            <a:r>
              <a:rPr lang="en-US" sz="1400" b="1" dirty="0" err="1" smtClean="0">
                <a:latin typeface="Courier New"/>
                <a:cs typeface="Courier New"/>
              </a:rPr>
              <a:t>xml:lang</a:t>
            </a:r>
            <a:r>
              <a:rPr lang="en-US" sz="1400" b="1" dirty="0" smtClean="0">
                <a:latin typeface="Courier New"/>
                <a:cs typeface="Courier New"/>
              </a:rPr>
              <a:t>="en-US"</a:t>
            </a:r>
            <a:r>
              <a:rPr lang="en-US" sz="1400" dirty="0" smtClean="0">
                <a:latin typeface="Courier New"/>
                <a:cs typeface="Courier New"/>
              </a:rPr>
              <a:t>&gt;</a:t>
            </a:r>
            <a:r>
              <a:rPr lang="en-US" sz="1400" b="1" dirty="0" smtClean="0">
                <a:latin typeface="Courier New"/>
                <a:cs typeface="Courier New"/>
              </a:rPr>
              <a:t>Net Receivables</a:t>
            </a:r>
            <a:r>
              <a:rPr lang="en-US" sz="1400" dirty="0" smtClean="0">
                <a:latin typeface="Courier New"/>
                <a:cs typeface="Courier New"/>
              </a:rPr>
              <a:t>&lt;/</a:t>
            </a:r>
            <a:r>
              <a:rPr lang="en-US" sz="1400" dirty="0" err="1" smtClean="0">
                <a:latin typeface="Courier New"/>
                <a:cs typeface="Courier New"/>
              </a:rPr>
              <a:t>link:label</a:t>
            </a:r>
            <a:r>
              <a:rPr lang="en-US" sz="1400" dirty="0" smtClean="0">
                <a:latin typeface="Courier New"/>
                <a:cs typeface="Courier New"/>
              </a:rPr>
              <a:t>&gt;</a:t>
            </a:r>
          </a:p>
          <a:p>
            <a:pPr>
              <a:buNone/>
            </a:pPr>
            <a:r>
              <a:rPr lang="en-US" sz="1400" dirty="0" smtClean="0">
                <a:latin typeface="Courier New"/>
                <a:cs typeface="Courier New"/>
              </a:rPr>
              <a:t>			&lt;</a:t>
            </a:r>
            <a:r>
              <a:rPr lang="en-US" sz="1400" dirty="0" err="1" smtClean="0">
                <a:latin typeface="Courier New"/>
                <a:cs typeface="Courier New"/>
              </a:rPr>
              <a:t>link:labelArc</a:t>
            </a: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="arc"</a:t>
            </a:r>
          </a:p>
          <a:p>
            <a:pPr>
              <a:buNone/>
            </a:pPr>
            <a:r>
              <a:rPr lang="en-US" sz="1400" dirty="0" smtClean="0">
                <a:latin typeface="Courier New"/>
                <a:cs typeface="Courier New"/>
              </a:rPr>
              <a:t>					  </a:t>
            </a:r>
            <a:r>
              <a:rPr lang="en-US" sz="1400" dirty="0" err="1" smtClean="0">
                <a:latin typeface="Courier New"/>
                <a:cs typeface="Courier New"/>
              </a:rPr>
              <a:t>xlink:arcrole</a:t>
            </a:r>
            <a:r>
              <a:rPr lang="en-US" sz="1400" dirty="0" smtClean="0">
                <a:latin typeface="Courier New"/>
                <a:cs typeface="Courier New"/>
              </a:rPr>
              <a:t>="http://www.xbrl.org/2003/arcrole/concept-label" 				</a:t>
            </a:r>
            <a:r>
              <a:rPr lang="en-US" sz="1400" dirty="0" err="1" smtClean="0">
                <a:latin typeface="Courier New"/>
                <a:cs typeface="Courier New"/>
              </a:rPr>
              <a:t>xlink:from</a:t>
            </a:r>
            <a:r>
              <a:rPr lang="en-US" sz="1400" dirty="0" smtClean="0">
                <a:latin typeface="Courier New"/>
                <a:cs typeface="Courier New"/>
              </a:rPr>
              <a:t>="</a:t>
            </a:r>
            <a:r>
              <a:rPr lang="en-US" sz="1400" dirty="0" err="1" smtClean="0">
                <a:latin typeface="Courier New"/>
                <a:cs typeface="Courier New"/>
              </a:rPr>
              <a:t>NetReceivables</a:t>
            </a:r>
            <a:r>
              <a:rPr lang="en-US" sz="1400" dirty="0" smtClean="0">
                <a:latin typeface="Courier New"/>
                <a:cs typeface="Courier New"/>
              </a:rPr>
              <a:t>" </a:t>
            </a:r>
            <a:r>
              <a:rPr lang="en-US" sz="1400" dirty="0" err="1" smtClean="0">
                <a:latin typeface="Courier New"/>
                <a:cs typeface="Courier New"/>
              </a:rPr>
              <a:t>xlink:to</a:t>
            </a:r>
            <a:r>
              <a:rPr lang="en-US" sz="1400" dirty="0" smtClean="0">
                <a:latin typeface="Courier New"/>
                <a:cs typeface="Courier New"/>
              </a:rPr>
              <a:t>="</a:t>
            </a:r>
            <a:r>
              <a:rPr lang="en-US" sz="1400" dirty="0" err="1" smtClean="0">
                <a:latin typeface="Courier New"/>
                <a:cs typeface="Courier New"/>
              </a:rPr>
              <a:t>label_NetReceivables</a:t>
            </a:r>
            <a:r>
              <a:rPr lang="en-US" sz="1400" dirty="0" smtClean="0">
                <a:latin typeface="Courier New"/>
                <a:cs typeface="Courier New"/>
              </a:rPr>
              <a:t>"/&gt;</a:t>
            </a:r>
          </a:p>
          <a:p>
            <a:pPr>
              <a:buNone/>
            </a:pPr>
            <a:r>
              <a:rPr lang="en-US" sz="1400" dirty="0" smtClean="0">
                <a:latin typeface="Courier New"/>
                <a:cs typeface="Courier New"/>
              </a:rPr>
              <a:t>	&lt;/</a:t>
            </a:r>
            <a:r>
              <a:rPr lang="en-US" sz="1400" dirty="0" err="1" smtClean="0">
                <a:latin typeface="Courier New"/>
                <a:cs typeface="Courier New"/>
              </a:rPr>
              <a:t>link:labelLink</a:t>
            </a:r>
            <a:r>
              <a:rPr lang="en-US" sz="1400" dirty="0" smtClean="0">
                <a:latin typeface="Courier New"/>
                <a:cs typeface="Courier New"/>
              </a:rPr>
              <a:t>&gt;&lt;/</a:t>
            </a:r>
            <a:r>
              <a:rPr lang="en-US" sz="1400" dirty="0" err="1" smtClean="0">
                <a:latin typeface="Courier New"/>
                <a:cs typeface="Courier New"/>
              </a:rPr>
              <a:t>link:linkbase</a:t>
            </a:r>
            <a:r>
              <a:rPr lang="en-US" sz="1400" dirty="0" smtClean="0">
                <a:latin typeface="Courier New"/>
                <a:cs typeface="Courier New"/>
              </a:rPr>
              <a:t>&gt;</a:t>
            </a:r>
          </a:p>
          <a:p>
            <a:pPr>
              <a:buNone/>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show what a concept sums up to?</a:t>
            </a:r>
            <a:endParaRPr lang="en-US" dirty="0"/>
          </a:p>
        </p:txBody>
      </p:sp>
      <p:pic>
        <p:nvPicPr>
          <p:cNvPr id="5" name="Picture 4"/>
          <p:cNvPicPr>
            <a:picLocks noChangeAspect="1"/>
          </p:cNvPicPr>
          <p:nvPr/>
        </p:nvPicPr>
        <p:blipFill>
          <a:blip r:embed="rId2"/>
          <a:stretch>
            <a:fillRect/>
          </a:stretch>
        </p:blipFill>
        <p:spPr>
          <a:xfrm>
            <a:off x="736600" y="1130300"/>
            <a:ext cx="7670800" cy="4889500"/>
          </a:xfrm>
          <a:prstGeom prst="rect">
            <a:avLst/>
          </a:prstGeom>
        </p:spPr>
      </p:pic>
      <p:sp>
        <p:nvSpPr>
          <p:cNvPr id="4" name="Rounded Rectangle 3"/>
          <p:cNvSpPr/>
          <p:nvPr/>
        </p:nvSpPr>
        <p:spPr>
          <a:xfrm>
            <a:off x="1066800" y="2819400"/>
            <a:ext cx="1371600" cy="304800"/>
          </a:xfrm>
          <a:prstGeom prst="roundRect">
            <a:avLst/>
          </a:prstGeom>
          <a:solidFill>
            <a:srgbClr val="FF0000">
              <a:alpha val="12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85799" y="3657600"/>
            <a:ext cx="1752599" cy="304800"/>
          </a:xfrm>
          <a:prstGeom prst="roundRect">
            <a:avLst/>
          </a:prstGeom>
          <a:solidFill>
            <a:srgbClr val="FF0000">
              <a:alpha val="12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hape 9"/>
          <p:cNvCxnSpPr>
            <a:stCxn id="4" idx="1"/>
          </p:cNvCxnSpPr>
          <p:nvPr/>
        </p:nvCxnSpPr>
        <p:spPr>
          <a:xfrm rot="10800000" flipV="1">
            <a:off x="736600" y="2971800"/>
            <a:ext cx="330200" cy="6858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calculation information</a:t>
            </a:r>
            <a:endParaRPr lang="en-US" dirty="0"/>
          </a:p>
        </p:txBody>
      </p:sp>
      <p:sp>
        <p:nvSpPr>
          <p:cNvPr id="3" name="Content Placeholder 2"/>
          <p:cNvSpPr>
            <a:spLocks noGrp="1"/>
          </p:cNvSpPr>
          <p:nvPr>
            <p:ph idx="1"/>
          </p:nvPr>
        </p:nvSpPr>
        <p:spPr>
          <a:xfrm>
            <a:off x="304800" y="990600"/>
            <a:ext cx="8839200" cy="5638800"/>
          </a:xfrm>
        </p:spPr>
        <p:txBody>
          <a:bodyPr/>
          <a:lstStyle/>
          <a:p>
            <a:r>
              <a:rPr lang="en-US" dirty="0" smtClean="0"/>
              <a:t>Here’s part of a calculation </a:t>
            </a:r>
            <a:r>
              <a:rPr lang="en-US" dirty="0" err="1" smtClean="0"/>
              <a:t>linkbase</a:t>
            </a:r>
            <a:r>
              <a:rPr lang="en-US" dirty="0" smtClean="0"/>
              <a:t>:</a:t>
            </a:r>
          </a:p>
          <a:p>
            <a:pPr>
              <a:buNone/>
            </a:pPr>
            <a:r>
              <a:rPr lang="en-US" sz="1400" dirty="0" smtClean="0">
                <a:latin typeface="Courier New"/>
                <a:cs typeface="Courier New"/>
              </a:rPr>
              <a:t>	&lt;</a:t>
            </a:r>
            <a:r>
              <a:rPr lang="en-US" sz="1400" dirty="0" err="1" smtClean="0">
                <a:latin typeface="Courier New"/>
                <a:cs typeface="Courier New"/>
              </a:rPr>
              <a:t>link:loc</a:t>
            </a: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="locator"</a:t>
            </a:r>
          </a:p>
          <a:p>
            <a:pPr>
              <a:buNone/>
            </a:pPr>
            <a:r>
              <a:rPr lang="en-US" sz="1400" dirty="0" smtClean="0">
                <a:latin typeface="Courier New"/>
                <a:cs typeface="Courier New"/>
              </a:rPr>
              <a:t>             </a:t>
            </a:r>
            <a:r>
              <a:rPr lang="en-US" sz="1400" dirty="0" err="1" smtClean="0">
                <a:latin typeface="Courier New"/>
                <a:cs typeface="Courier New"/>
              </a:rPr>
              <a:t>xlink:href</a:t>
            </a:r>
            <a:r>
              <a:rPr lang="en-US" sz="1400" dirty="0" smtClean="0">
                <a:latin typeface="Courier New"/>
                <a:cs typeface="Courier New"/>
              </a:rPr>
              <a:t>="</a:t>
            </a:r>
            <a:r>
              <a:rPr lang="en-US" sz="1400" dirty="0" err="1" smtClean="0">
                <a:latin typeface="Courier New"/>
                <a:cs typeface="Courier New"/>
              </a:rPr>
              <a:t>myTaxonomy.xsd#id_TotalCurrentAssets</a:t>
            </a:r>
            <a:r>
              <a:rPr lang="en-US" sz="1400" dirty="0" smtClean="0">
                <a:latin typeface="Courier New"/>
                <a:cs typeface="Courier New"/>
              </a:rPr>
              <a:t>"</a:t>
            </a:r>
          </a:p>
          <a:p>
            <a:pPr>
              <a:buNone/>
            </a:pPr>
            <a:r>
              <a:rPr lang="en-US" sz="1400" dirty="0" smtClean="0">
                <a:latin typeface="Courier New"/>
                <a:cs typeface="Courier New"/>
              </a:rPr>
              <a:t>             </a:t>
            </a:r>
            <a:r>
              <a:rPr lang="en-US" sz="1400" dirty="0" err="1" smtClean="0">
                <a:latin typeface="Courier New"/>
                <a:cs typeface="Courier New"/>
              </a:rPr>
              <a:t>xlink:label</a:t>
            </a:r>
            <a:r>
              <a:rPr lang="en-US" sz="1400" dirty="0" smtClean="0">
                <a:latin typeface="Courier New"/>
                <a:cs typeface="Courier New"/>
              </a:rPr>
              <a:t>="</a:t>
            </a:r>
            <a:r>
              <a:rPr lang="en-US" sz="1400" dirty="0" err="1" smtClean="0">
                <a:latin typeface="Courier New"/>
                <a:cs typeface="Courier New"/>
              </a:rPr>
              <a:t>TotalCurrentAssets</a:t>
            </a:r>
            <a:r>
              <a:rPr lang="en-US" sz="1400" dirty="0" smtClean="0">
                <a:latin typeface="Courier New"/>
                <a:cs typeface="Courier New"/>
              </a:rPr>
              <a:t>"/&gt;</a:t>
            </a:r>
          </a:p>
          <a:p>
            <a:pPr>
              <a:buNone/>
            </a:pPr>
            <a:r>
              <a:rPr lang="en-US" sz="1400" dirty="0" smtClean="0">
                <a:latin typeface="Courier New"/>
                <a:cs typeface="Courier New"/>
              </a:rPr>
              <a:t>	&lt;</a:t>
            </a:r>
            <a:r>
              <a:rPr lang="en-US" sz="1400" dirty="0" err="1" smtClean="0">
                <a:latin typeface="Courier New"/>
                <a:cs typeface="Courier New"/>
              </a:rPr>
              <a:t>link:loc</a:t>
            </a: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="locator"</a:t>
            </a:r>
          </a:p>
          <a:p>
            <a:pPr>
              <a:buNone/>
            </a:pPr>
            <a:r>
              <a:rPr lang="en-US" sz="1400" dirty="0" smtClean="0">
                <a:latin typeface="Courier New"/>
                <a:cs typeface="Courier New"/>
              </a:rPr>
              <a:t>   	         </a:t>
            </a:r>
            <a:r>
              <a:rPr lang="en-US" sz="1400" dirty="0" err="1" smtClean="0">
                <a:latin typeface="Courier New"/>
                <a:cs typeface="Courier New"/>
              </a:rPr>
              <a:t>xlink:href</a:t>
            </a:r>
            <a:r>
              <a:rPr lang="en-US" sz="1400" dirty="0" smtClean="0">
                <a:latin typeface="Courier New"/>
                <a:cs typeface="Courier New"/>
              </a:rPr>
              <a:t>="</a:t>
            </a:r>
            <a:r>
              <a:rPr lang="en-US" sz="1400" dirty="0" err="1" smtClean="0">
                <a:latin typeface="Courier New"/>
                <a:cs typeface="Courier New"/>
              </a:rPr>
              <a:t>myTaxonomy.xsd#id_NetReceivables</a:t>
            </a:r>
            <a:r>
              <a:rPr lang="en-US" sz="1400" dirty="0" smtClean="0">
                <a:latin typeface="Courier New"/>
                <a:cs typeface="Courier New"/>
              </a:rPr>
              <a:t>"</a:t>
            </a:r>
          </a:p>
          <a:p>
            <a:pPr>
              <a:buNone/>
            </a:pPr>
            <a:r>
              <a:rPr lang="en-US" sz="1400" dirty="0" smtClean="0">
                <a:latin typeface="Courier New"/>
                <a:cs typeface="Courier New"/>
              </a:rPr>
              <a:t>             </a:t>
            </a:r>
            <a:r>
              <a:rPr lang="en-US" sz="1400" dirty="0" err="1" smtClean="0">
                <a:latin typeface="Courier New"/>
                <a:cs typeface="Courier New"/>
              </a:rPr>
              <a:t>xlink:label</a:t>
            </a:r>
            <a:r>
              <a:rPr lang="en-US" sz="1400" dirty="0" smtClean="0">
                <a:latin typeface="Courier New"/>
                <a:cs typeface="Courier New"/>
              </a:rPr>
              <a:t>="</a:t>
            </a:r>
            <a:r>
              <a:rPr lang="en-US" sz="1400" dirty="0" err="1" smtClean="0">
                <a:latin typeface="Courier New"/>
                <a:cs typeface="Courier New"/>
              </a:rPr>
              <a:t>NetReceivables</a:t>
            </a:r>
            <a:r>
              <a:rPr lang="en-US" sz="1400" dirty="0" smtClean="0">
                <a:latin typeface="Courier New"/>
                <a:cs typeface="Courier New"/>
              </a:rPr>
              <a:t>"/&gt;</a:t>
            </a:r>
          </a:p>
          <a:p>
            <a:pPr>
              <a:buNone/>
            </a:pPr>
            <a:r>
              <a:rPr lang="en-US" sz="1400" dirty="0" smtClean="0">
                <a:latin typeface="Courier New"/>
                <a:cs typeface="Courier New"/>
              </a:rPr>
              <a:t>	&lt;</a:t>
            </a:r>
            <a:r>
              <a:rPr lang="en-US" sz="1400" dirty="0" err="1" smtClean="0">
                <a:latin typeface="Courier New"/>
                <a:cs typeface="Courier New"/>
              </a:rPr>
              <a:t>link:calculationArc</a:t>
            </a:r>
            <a:endParaRPr lang="en-US" sz="1400" dirty="0" smtClean="0">
              <a:latin typeface="Courier New"/>
              <a:cs typeface="Courier New"/>
            </a:endParaRPr>
          </a:p>
          <a:p>
            <a:pPr lvl="1">
              <a:buNone/>
            </a:pP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="arc"</a:t>
            </a:r>
          </a:p>
          <a:p>
            <a:pPr lvl="1">
              <a:buNone/>
            </a:pPr>
            <a:r>
              <a:rPr lang="en-US" sz="1400" dirty="0" smtClean="0">
                <a:latin typeface="Courier New"/>
                <a:cs typeface="Courier New"/>
              </a:rPr>
              <a:t>  </a:t>
            </a:r>
            <a:r>
              <a:rPr lang="en-US" sz="1400" dirty="0" err="1" smtClean="0">
                <a:latin typeface="Courier New"/>
                <a:cs typeface="Courier New"/>
              </a:rPr>
              <a:t>xlink:arcrole</a:t>
            </a:r>
            <a:r>
              <a:rPr lang="en-US" sz="1400" dirty="0" smtClean="0">
                <a:latin typeface="Courier New"/>
                <a:cs typeface="Courier New"/>
              </a:rPr>
              <a:t>="http://www.xbrl.org/2003/arcrole/</a:t>
            </a:r>
            <a:r>
              <a:rPr lang="en-US" sz="1400" b="1" dirty="0" smtClean="0">
                <a:latin typeface="Courier New"/>
                <a:cs typeface="Courier New"/>
              </a:rPr>
              <a:t>summation-item</a:t>
            </a:r>
            <a:r>
              <a:rPr lang="en-US" sz="1400" dirty="0" smtClean="0">
                <a:latin typeface="Courier New"/>
                <a:cs typeface="Courier New"/>
              </a:rPr>
              <a:t>"</a:t>
            </a:r>
          </a:p>
          <a:p>
            <a:pPr lvl="1">
              <a:buNone/>
            </a:pPr>
            <a:r>
              <a:rPr lang="en-US" sz="1400" dirty="0" smtClean="0">
                <a:latin typeface="Courier New"/>
                <a:cs typeface="Courier New"/>
              </a:rPr>
              <a:t>  </a:t>
            </a:r>
            <a:r>
              <a:rPr lang="en-US" sz="1400" dirty="0" err="1" smtClean="0">
                <a:latin typeface="Courier New"/>
                <a:cs typeface="Courier New"/>
              </a:rPr>
              <a:t>xlink:from</a:t>
            </a:r>
            <a:r>
              <a:rPr lang="en-US" sz="1400" dirty="0" smtClean="0">
                <a:latin typeface="Courier New"/>
                <a:cs typeface="Courier New"/>
              </a:rPr>
              <a:t>="</a:t>
            </a:r>
            <a:r>
              <a:rPr lang="en-US" sz="1400" b="1" dirty="0" err="1" smtClean="0">
                <a:latin typeface="Courier New"/>
                <a:cs typeface="Courier New"/>
              </a:rPr>
              <a:t>TotalCurrentAssets</a:t>
            </a:r>
            <a:r>
              <a:rPr lang="en-US" sz="1400" dirty="0" smtClean="0">
                <a:latin typeface="Courier New"/>
                <a:cs typeface="Courier New"/>
              </a:rPr>
              <a:t>"</a:t>
            </a:r>
          </a:p>
          <a:p>
            <a:pPr lvl="1">
              <a:buNone/>
            </a:pPr>
            <a:r>
              <a:rPr lang="en-US" sz="1400" dirty="0" smtClean="0">
                <a:latin typeface="Courier New"/>
                <a:cs typeface="Courier New"/>
              </a:rPr>
              <a:t>  </a:t>
            </a:r>
            <a:r>
              <a:rPr lang="en-US" sz="1400" dirty="0" err="1" smtClean="0">
                <a:latin typeface="Courier New"/>
                <a:cs typeface="Courier New"/>
              </a:rPr>
              <a:t>xlink:to</a:t>
            </a:r>
            <a:r>
              <a:rPr lang="en-US" sz="1400" dirty="0" smtClean="0">
                <a:latin typeface="Courier New"/>
                <a:cs typeface="Courier New"/>
              </a:rPr>
              <a:t>="</a:t>
            </a:r>
            <a:r>
              <a:rPr lang="en-US" sz="1400" b="1" dirty="0" err="1" smtClean="0">
                <a:latin typeface="Courier New"/>
                <a:cs typeface="Courier New"/>
              </a:rPr>
              <a:t>NetReceivables</a:t>
            </a:r>
            <a:r>
              <a:rPr lang="en-US" sz="1400" b="1" dirty="0" smtClean="0">
                <a:latin typeface="Courier New"/>
                <a:cs typeface="Courier New"/>
              </a:rPr>
              <a:t>"</a:t>
            </a:r>
            <a:endParaRPr lang="en-US" sz="1400" dirty="0" smtClean="0">
              <a:latin typeface="Courier New"/>
              <a:cs typeface="Courier New"/>
            </a:endParaRPr>
          </a:p>
          <a:p>
            <a:pPr lvl="1">
              <a:buNone/>
            </a:pPr>
            <a:r>
              <a:rPr lang="en-US" sz="1400" dirty="0" smtClean="0">
                <a:latin typeface="Courier New"/>
                <a:cs typeface="Courier New"/>
              </a:rPr>
              <a:t>  </a:t>
            </a:r>
            <a:r>
              <a:rPr lang="en-US" sz="1400" b="1" dirty="0" smtClean="0">
                <a:latin typeface="Courier New"/>
                <a:cs typeface="Courier New"/>
              </a:rPr>
              <a:t>weight="1.0"</a:t>
            </a:r>
            <a:r>
              <a:rPr lang="en-US" sz="1400" dirty="0" smtClean="0">
                <a:latin typeface="Courier New"/>
                <a:cs typeface="Courier New"/>
              </a:rPr>
              <a:t>/&gt;</a:t>
            </a:r>
          </a:p>
          <a:p>
            <a:pPr>
              <a:buNone/>
            </a:pPr>
            <a:endParaRPr lang="en-US" dirty="0" smtClean="0"/>
          </a:p>
        </p:txBody>
      </p:sp>
      <p:sp>
        <p:nvSpPr>
          <p:cNvPr id="4" name="TextBox 3"/>
          <p:cNvSpPr txBox="1"/>
          <p:nvPr/>
        </p:nvSpPr>
        <p:spPr>
          <a:xfrm>
            <a:off x="2971800" y="6106180"/>
            <a:ext cx="1981200" cy="307777"/>
          </a:xfrm>
          <a:prstGeom prst="rect">
            <a:avLst/>
          </a:prstGeom>
          <a:noFill/>
        </p:spPr>
        <p:txBody>
          <a:bodyPr wrap="square" rtlCol="0">
            <a:spAutoFit/>
          </a:bodyPr>
          <a:lstStyle/>
          <a:p>
            <a:r>
              <a:rPr lang="en-US" sz="1400" dirty="0" smtClean="0">
                <a:latin typeface="Britannic Bold"/>
                <a:cs typeface="Britannic Bold"/>
              </a:rPr>
              <a:t>required multiplier</a:t>
            </a:r>
            <a:endParaRPr lang="en-US" sz="1400" dirty="0">
              <a:latin typeface="Britannic Bold"/>
              <a:cs typeface="Britannic Bold"/>
            </a:endParaRPr>
          </a:p>
        </p:txBody>
      </p:sp>
      <p:cxnSp>
        <p:nvCxnSpPr>
          <p:cNvPr id="6" name="Straight Arrow Connector 5"/>
          <p:cNvCxnSpPr>
            <a:stCxn id="4" idx="1"/>
          </p:cNvCxnSpPr>
          <p:nvPr/>
        </p:nvCxnSpPr>
        <p:spPr>
          <a:xfrm rot="10800000">
            <a:off x="2286000" y="5943601"/>
            <a:ext cx="685800" cy="3164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val Callout 7"/>
          <p:cNvSpPr/>
          <p:nvPr/>
        </p:nvSpPr>
        <p:spPr>
          <a:xfrm>
            <a:off x="4724400" y="4942820"/>
            <a:ext cx="2514600" cy="1000780"/>
          </a:xfrm>
          <a:prstGeom prst="wedgeEllipseCallout">
            <a:avLst>
              <a:gd name="adj1" fmla="val -87761"/>
              <a:gd name="adj2" fmla="val 67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105400" y="5029200"/>
            <a:ext cx="1981200" cy="738664"/>
          </a:xfrm>
          <a:prstGeom prst="rect">
            <a:avLst/>
          </a:prstGeom>
          <a:noFill/>
        </p:spPr>
        <p:txBody>
          <a:bodyPr wrap="square" rtlCol="0">
            <a:spAutoFit/>
          </a:bodyPr>
          <a:lstStyle/>
          <a:p>
            <a:r>
              <a:rPr lang="en-US" sz="1400" dirty="0" err="1" smtClean="0">
                <a:latin typeface="Britannic Bold"/>
                <a:cs typeface="Britannic Bold"/>
              </a:rPr>
              <a:t>NetReceivables</a:t>
            </a:r>
            <a:r>
              <a:rPr lang="en-US" sz="1400" dirty="0" smtClean="0">
                <a:latin typeface="Britannic Bold"/>
                <a:cs typeface="Britannic Bold"/>
              </a:rPr>
              <a:t> is a summation item of </a:t>
            </a:r>
            <a:r>
              <a:rPr lang="en-US" sz="1400" dirty="0" err="1" smtClean="0">
                <a:latin typeface="Britannic Bold"/>
                <a:cs typeface="Britannic Bold"/>
              </a:rPr>
              <a:t>TotalCurrentAssets</a:t>
            </a:r>
            <a:endParaRPr lang="en-US" sz="1400" dirty="0">
              <a:latin typeface="Britannic Bold"/>
              <a:cs typeface="Britannic Bold"/>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represent display grouping and order?</a:t>
            </a:r>
            <a:endParaRPr lang="en-US" dirty="0"/>
          </a:p>
        </p:txBody>
      </p:sp>
      <p:pic>
        <p:nvPicPr>
          <p:cNvPr id="5" name="Picture 4"/>
          <p:cNvPicPr>
            <a:picLocks noChangeAspect="1"/>
          </p:cNvPicPr>
          <p:nvPr/>
        </p:nvPicPr>
        <p:blipFill>
          <a:blip r:embed="rId2"/>
          <a:stretch>
            <a:fillRect/>
          </a:stretch>
        </p:blipFill>
        <p:spPr>
          <a:xfrm>
            <a:off x="736600" y="1130300"/>
            <a:ext cx="7670800" cy="4889500"/>
          </a:xfrm>
          <a:prstGeom prst="rect">
            <a:avLst/>
          </a:prstGeom>
        </p:spPr>
      </p:pic>
      <p:sp>
        <p:nvSpPr>
          <p:cNvPr id="4" name="Rounded Rectangle 3"/>
          <p:cNvSpPr/>
          <p:nvPr/>
        </p:nvSpPr>
        <p:spPr>
          <a:xfrm>
            <a:off x="1066800" y="2819400"/>
            <a:ext cx="1371600" cy="304800"/>
          </a:xfrm>
          <a:prstGeom prst="roundRect">
            <a:avLst/>
          </a:prstGeom>
          <a:solidFill>
            <a:srgbClr val="FF0000">
              <a:alpha val="12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85799" y="2057400"/>
            <a:ext cx="1219201" cy="304800"/>
          </a:xfrm>
          <a:prstGeom prst="roundRect">
            <a:avLst/>
          </a:prstGeom>
          <a:solidFill>
            <a:srgbClr val="FF0000">
              <a:alpha val="12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hape 9"/>
          <p:cNvCxnSpPr>
            <a:stCxn id="4" idx="1"/>
          </p:cNvCxnSpPr>
          <p:nvPr/>
        </p:nvCxnSpPr>
        <p:spPr>
          <a:xfrm rot="10800000">
            <a:off x="914400" y="2362200"/>
            <a:ext cx="152400" cy="6096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Cloud Callout 12"/>
          <p:cNvSpPr/>
          <p:nvPr/>
        </p:nvSpPr>
        <p:spPr>
          <a:xfrm>
            <a:off x="2667000" y="1295400"/>
            <a:ext cx="2209800" cy="1143000"/>
          </a:xfrm>
          <a:prstGeom prst="cloudCallout">
            <a:avLst>
              <a:gd name="adj1" fmla="val -80172"/>
              <a:gd name="adj2" fmla="val 254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009900" y="1471136"/>
            <a:ext cx="1752600" cy="738664"/>
          </a:xfrm>
          <a:prstGeom prst="rect">
            <a:avLst/>
          </a:prstGeom>
          <a:noFill/>
        </p:spPr>
        <p:txBody>
          <a:bodyPr wrap="square" rtlCol="0">
            <a:spAutoFit/>
          </a:bodyPr>
          <a:lstStyle/>
          <a:p>
            <a:r>
              <a:rPr lang="en-US" sz="1400" dirty="0" err="1" smtClean="0">
                <a:latin typeface="Britannic Bold"/>
                <a:cs typeface="Britannic Bold"/>
              </a:rPr>
              <a:t>NetReceivables</a:t>
            </a:r>
            <a:r>
              <a:rPr lang="en-US" sz="1400" dirty="0" smtClean="0">
                <a:latin typeface="Britannic Bold"/>
                <a:cs typeface="Britannic Bold"/>
              </a:rPr>
              <a:t> is the third child of </a:t>
            </a:r>
            <a:r>
              <a:rPr lang="en-US" sz="1400" dirty="0" err="1" smtClean="0">
                <a:latin typeface="Britannic Bold"/>
                <a:cs typeface="Britannic Bold"/>
              </a:rPr>
              <a:t>CurrentAssets</a:t>
            </a:r>
            <a:endParaRPr lang="en-US" sz="1400" dirty="0">
              <a:latin typeface="Britannic Bold"/>
              <a:cs typeface="Britannic Bold"/>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presentation information</a:t>
            </a:r>
            <a:endParaRPr lang="en-US" dirty="0"/>
          </a:p>
        </p:txBody>
      </p:sp>
      <p:sp>
        <p:nvSpPr>
          <p:cNvPr id="3" name="Content Placeholder 2"/>
          <p:cNvSpPr>
            <a:spLocks noGrp="1"/>
          </p:cNvSpPr>
          <p:nvPr>
            <p:ph idx="1"/>
          </p:nvPr>
        </p:nvSpPr>
        <p:spPr>
          <a:xfrm>
            <a:off x="304800" y="990600"/>
            <a:ext cx="8839200" cy="5791200"/>
          </a:xfrm>
        </p:spPr>
        <p:txBody>
          <a:bodyPr/>
          <a:lstStyle/>
          <a:p>
            <a:r>
              <a:rPr lang="en-US" dirty="0" smtClean="0"/>
              <a:t>Here’s part of a presentation </a:t>
            </a:r>
            <a:r>
              <a:rPr lang="en-US" dirty="0" err="1" smtClean="0"/>
              <a:t>linkbase</a:t>
            </a:r>
            <a:r>
              <a:rPr lang="en-US" dirty="0" smtClean="0"/>
              <a:t>:</a:t>
            </a:r>
          </a:p>
          <a:p>
            <a:pPr>
              <a:buNone/>
            </a:pPr>
            <a:r>
              <a:rPr lang="en-US" sz="1400" dirty="0" smtClean="0">
                <a:latin typeface="Courier New"/>
                <a:cs typeface="Courier New"/>
              </a:rPr>
              <a:t>&lt;</a:t>
            </a:r>
            <a:r>
              <a:rPr lang="en-US" sz="1400" dirty="0" err="1" smtClean="0">
                <a:latin typeface="Courier New"/>
                <a:cs typeface="Courier New"/>
              </a:rPr>
              <a:t>link:presentationLink</a:t>
            </a: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="extended"</a:t>
            </a:r>
          </a:p>
          <a:p>
            <a:pPr>
              <a:buNone/>
            </a:pPr>
            <a:r>
              <a:rPr lang="en-US" sz="1400" dirty="0" smtClean="0">
                <a:latin typeface="Courier New"/>
                <a:cs typeface="Courier New"/>
              </a:rPr>
              <a:t> 	  				 </a:t>
            </a:r>
            <a:r>
              <a:rPr lang="en-US" sz="1400" dirty="0" err="1" smtClean="0">
                <a:latin typeface="Courier New"/>
                <a:cs typeface="Courier New"/>
              </a:rPr>
              <a:t>xlink:role</a:t>
            </a:r>
            <a:r>
              <a:rPr lang="en-US" sz="1400" dirty="0" smtClean="0">
                <a:latin typeface="Courier New"/>
                <a:cs typeface="Courier New"/>
              </a:rPr>
              <a:t>="http://</a:t>
            </a:r>
            <a:r>
              <a:rPr lang="en-US" sz="1400" dirty="0" err="1" smtClean="0">
                <a:latin typeface="Courier New"/>
                <a:cs typeface="Courier New"/>
              </a:rPr>
              <a:t>www.google.com/role/BalanceSheet</a:t>
            </a:r>
            <a:r>
              <a:rPr lang="en-US" sz="1400" dirty="0" smtClean="0">
                <a:latin typeface="Courier New"/>
                <a:cs typeface="Courier New"/>
              </a:rPr>
              <a:t>"&gt;</a:t>
            </a:r>
          </a:p>
          <a:p>
            <a:pPr>
              <a:buNone/>
            </a:pPr>
            <a:r>
              <a:rPr lang="en-US" sz="1400" dirty="0" smtClean="0">
                <a:latin typeface="Courier New"/>
                <a:cs typeface="Courier New"/>
              </a:rPr>
              <a:t>  &lt;</a:t>
            </a:r>
            <a:r>
              <a:rPr lang="en-US" sz="1400" dirty="0" err="1" smtClean="0">
                <a:latin typeface="Courier New"/>
                <a:cs typeface="Courier New"/>
              </a:rPr>
              <a:t>link:loc</a:t>
            </a: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="locator"            				 		</a:t>
            </a:r>
          </a:p>
          <a:p>
            <a:pPr>
              <a:buNone/>
            </a:pPr>
            <a:r>
              <a:rPr lang="en-US" sz="1400" dirty="0" smtClean="0">
                <a:latin typeface="Courier New"/>
                <a:cs typeface="Courier New"/>
              </a:rPr>
              <a:t>				 </a:t>
            </a:r>
            <a:r>
              <a:rPr lang="en-US" sz="1400" dirty="0" err="1" smtClean="0">
                <a:latin typeface="Courier New"/>
                <a:cs typeface="Courier New"/>
              </a:rPr>
              <a:t>xlink:href</a:t>
            </a:r>
            <a:r>
              <a:rPr lang="en-US" sz="1400" dirty="0" smtClean="0">
                <a:latin typeface="Courier New"/>
                <a:cs typeface="Courier New"/>
              </a:rPr>
              <a:t>="</a:t>
            </a:r>
            <a:r>
              <a:rPr lang="en-US" sz="1400" dirty="0" err="1" smtClean="0">
                <a:latin typeface="Courier New"/>
                <a:cs typeface="Courier New"/>
              </a:rPr>
              <a:t>myTaxonomy.xsd#id_CurrentAssets</a:t>
            </a:r>
            <a:r>
              <a:rPr lang="en-US" sz="1400" dirty="0" smtClean="0">
                <a:latin typeface="Courier New"/>
                <a:cs typeface="Courier New"/>
              </a:rPr>
              <a:t>"            			</a:t>
            </a:r>
          </a:p>
          <a:p>
            <a:pPr>
              <a:buNone/>
            </a:pPr>
            <a:r>
              <a:rPr lang="en-US" sz="1400" dirty="0" smtClean="0">
                <a:latin typeface="Courier New"/>
                <a:cs typeface="Courier New"/>
              </a:rPr>
              <a:t>				 </a:t>
            </a:r>
            <a:r>
              <a:rPr lang="en-US" sz="1400" dirty="0" err="1" smtClean="0">
                <a:latin typeface="Courier New"/>
                <a:cs typeface="Courier New"/>
              </a:rPr>
              <a:t>xlink:label</a:t>
            </a:r>
            <a:r>
              <a:rPr lang="en-US" sz="1400" dirty="0" smtClean="0">
                <a:latin typeface="Courier New"/>
                <a:cs typeface="Courier New"/>
              </a:rPr>
              <a:t>="</a:t>
            </a:r>
            <a:r>
              <a:rPr lang="en-US" sz="1400" dirty="0" err="1" smtClean="0">
                <a:latin typeface="Courier New"/>
                <a:cs typeface="Courier New"/>
              </a:rPr>
              <a:t>CurrentAssets</a:t>
            </a:r>
            <a:r>
              <a:rPr lang="en-US" sz="1400" dirty="0" smtClean="0">
                <a:latin typeface="Courier New"/>
                <a:cs typeface="Courier New"/>
              </a:rPr>
              <a:t>"/&gt;</a:t>
            </a:r>
          </a:p>
          <a:p>
            <a:pPr>
              <a:buNone/>
            </a:pPr>
            <a:r>
              <a:rPr lang="en-US" sz="1400" dirty="0" smtClean="0">
                <a:latin typeface="Courier New"/>
                <a:cs typeface="Courier New"/>
              </a:rPr>
              <a:t>  &lt;</a:t>
            </a:r>
            <a:r>
              <a:rPr lang="en-US" sz="1400" dirty="0" err="1" smtClean="0">
                <a:latin typeface="Courier New"/>
                <a:cs typeface="Courier New"/>
              </a:rPr>
              <a:t>link:loc</a:t>
            </a: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="locator"            		</a:t>
            </a:r>
          </a:p>
          <a:p>
            <a:pPr>
              <a:buNone/>
            </a:pPr>
            <a:r>
              <a:rPr lang="en-US" sz="1400" dirty="0" smtClean="0">
                <a:latin typeface="Courier New"/>
                <a:cs typeface="Courier New"/>
              </a:rPr>
              <a:t>				 </a:t>
            </a:r>
            <a:r>
              <a:rPr lang="en-US" sz="1400" dirty="0" err="1" smtClean="0">
                <a:latin typeface="Courier New"/>
                <a:cs typeface="Courier New"/>
              </a:rPr>
              <a:t>xlink:href</a:t>
            </a:r>
            <a:r>
              <a:rPr lang="en-US" sz="1400" dirty="0" smtClean="0">
                <a:latin typeface="Courier New"/>
                <a:cs typeface="Courier New"/>
              </a:rPr>
              <a:t>="</a:t>
            </a:r>
            <a:r>
              <a:rPr lang="en-US" sz="1400" dirty="0" err="1" smtClean="0">
                <a:latin typeface="Courier New"/>
                <a:cs typeface="Courier New"/>
              </a:rPr>
              <a:t>myTaxonomy.xsd#id_NetReceivables</a:t>
            </a:r>
            <a:r>
              <a:rPr lang="en-US" sz="1400" dirty="0" smtClean="0">
                <a:latin typeface="Courier New"/>
                <a:cs typeface="Courier New"/>
              </a:rPr>
              <a:t>"</a:t>
            </a:r>
          </a:p>
          <a:p>
            <a:pPr>
              <a:buNone/>
            </a:pPr>
            <a:r>
              <a:rPr lang="en-US" sz="1400" dirty="0" smtClean="0">
                <a:latin typeface="Courier New"/>
                <a:cs typeface="Courier New"/>
              </a:rPr>
              <a:t>            </a:t>
            </a:r>
            <a:r>
              <a:rPr lang="en-US" sz="1400" dirty="0" err="1" smtClean="0">
                <a:latin typeface="Courier New"/>
                <a:cs typeface="Courier New"/>
              </a:rPr>
              <a:t>xlink:label</a:t>
            </a:r>
            <a:r>
              <a:rPr lang="en-US" sz="1400" dirty="0" smtClean="0">
                <a:latin typeface="Courier New"/>
                <a:cs typeface="Courier New"/>
              </a:rPr>
              <a:t>="</a:t>
            </a:r>
            <a:r>
              <a:rPr lang="en-US" sz="1400" dirty="0" err="1" smtClean="0">
                <a:latin typeface="Courier New"/>
                <a:cs typeface="Courier New"/>
              </a:rPr>
              <a:t>NetReceivables</a:t>
            </a:r>
            <a:r>
              <a:rPr lang="en-US" sz="1400" dirty="0" smtClean="0">
                <a:latin typeface="Courier New"/>
                <a:cs typeface="Courier New"/>
              </a:rPr>
              <a:t>"/&gt;</a:t>
            </a:r>
          </a:p>
          <a:p>
            <a:pPr>
              <a:buNone/>
            </a:pPr>
            <a:r>
              <a:rPr lang="en-US" sz="1400" dirty="0" smtClean="0">
                <a:latin typeface="Courier New"/>
                <a:cs typeface="Courier New"/>
              </a:rPr>
              <a:t>  &lt;</a:t>
            </a:r>
            <a:r>
              <a:rPr lang="en-US" sz="1400" dirty="0" err="1" smtClean="0">
                <a:latin typeface="Courier New"/>
                <a:cs typeface="Courier New"/>
              </a:rPr>
              <a:t>link:presentationArc</a:t>
            </a: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="arc"</a:t>
            </a:r>
          </a:p>
          <a:p>
            <a:pPr>
              <a:buNone/>
            </a:pPr>
            <a:r>
              <a:rPr lang="en-US" sz="1400" dirty="0" smtClean="0">
                <a:latin typeface="Courier New"/>
                <a:cs typeface="Courier New"/>
              </a:rPr>
              <a:t>    </a:t>
            </a:r>
            <a:r>
              <a:rPr lang="en-US" sz="1400" dirty="0" err="1" smtClean="0">
                <a:latin typeface="Courier New"/>
                <a:cs typeface="Courier New"/>
              </a:rPr>
              <a:t>xlink:arcrole</a:t>
            </a:r>
            <a:r>
              <a:rPr lang="en-US" sz="1400" dirty="0" smtClean="0">
                <a:latin typeface="Courier New"/>
                <a:cs typeface="Courier New"/>
              </a:rPr>
              <a:t>="http://www.xbrl.org/2003/arcrole/</a:t>
            </a:r>
            <a:r>
              <a:rPr lang="en-US" sz="1400" b="1" dirty="0" smtClean="0">
                <a:latin typeface="Courier New"/>
                <a:cs typeface="Courier New"/>
              </a:rPr>
              <a:t>parent-child</a:t>
            </a:r>
            <a:r>
              <a:rPr lang="en-US" sz="1400" dirty="0" smtClean="0">
                <a:latin typeface="Courier New"/>
                <a:cs typeface="Courier New"/>
              </a:rPr>
              <a:t>"</a:t>
            </a:r>
          </a:p>
          <a:p>
            <a:pPr>
              <a:buNone/>
            </a:pPr>
            <a:r>
              <a:rPr lang="en-US" sz="1400" dirty="0" smtClean="0">
                <a:latin typeface="Courier New"/>
                <a:cs typeface="Courier New"/>
              </a:rPr>
              <a:t>    </a:t>
            </a:r>
            <a:r>
              <a:rPr lang="en-US" sz="1400" dirty="0" err="1" smtClean="0">
                <a:latin typeface="Courier New"/>
                <a:cs typeface="Courier New"/>
              </a:rPr>
              <a:t>xlink:from</a:t>
            </a:r>
            <a:r>
              <a:rPr lang="en-US" sz="1400" dirty="0" smtClean="0">
                <a:latin typeface="Courier New"/>
                <a:cs typeface="Courier New"/>
              </a:rPr>
              <a:t>="</a:t>
            </a:r>
            <a:r>
              <a:rPr lang="en-US" sz="1400" b="1" dirty="0" err="1" smtClean="0">
                <a:latin typeface="Courier New"/>
                <a:cs typeface="Courier New"/>
              </a:rPr>
              <a:t>CurrentAssets</a:t>
            </a:r>
            <a:r>
              <a:rPr lang="en-US" sz="1400" dirty="0" smtClean="0">
                <a:latin typeface="Courier New"/>
                <a:cs typeface="Courier New"/>
              </a:rPr>
              <a:t>"</a:t>
            </a:r>
          </a:p>
          <a:p>
            <a:pPr>
              <a:buNone/>
            </a:pPr>
            <a:r>
              <a:rPr lang="en-US" sz="1400" dirty="0" smtClean="0">
                <a:latin typeface="Courier New"/>
                <a:cs typeface="Courier New"/>
              </a:rPr>
              <a:t>    </a:t>
            </a:r>
            <a:r>
              <a:rPr lang="en-US" sz="1400" dirty="0" err="1" smtClean="0">
                <a:latin typeface="Courier New"/>
                <a:cs typeface="Courier New"/>
              </a:rPr>
              <a:t>xlink:to</a:t>
            </a:r>
            <a:r>
              <a:rPr lang="en-US" sz="1400" dirty="0" smtClean="0">
                <a:latin typeface="Courier New"/>
                <a:cs typeface="Courier New"/>
              </a:rPr>
              <a:t>="</a:t>
            </a:r>
            <a:r>
              <a:rPr lang="en-US" sz="1400" b="1" dirty="0" err="1" smtClean="0">
                <a:latin typeface="Courier New"/>
                <a:cs typeface="Courier New"/>
              </a:rPr>
              <a:t>NetReceivables</a:t>
            </a:r>
            <a:r>
              <a:rPr lang="en-US" sz="1400" dirty="0" smtClean="0">
                <a:latin typeface="Courier New"/>
                <a:cs typeface="Courier New"/>
              </a:rPr>
              <a:t>"</a:t>
            </a:r>
          </a:p>
          <a:p>
            <a:pPr>
              <a:buNone/>
            </a:pPr>
            <a:r>
              <a:rPr lang="en-US" sz="1400" dirty="0" smtClean="0">
                <a:latin typeface="Courier New"/>
                <a:cs typeface="Courier New"/>
              </a:rPr>
              <a:t>    </a:t>
            </a:r>
            <a:r>
              <a:rPr lang="en-US" sz="1400" b="1" dirty="0" smtClean="0">
                <a:latin typeface="Courier New"/>
                <a:cs typeface="Courier New"/>
              </a:rPr>
              <a:t>order="3.0"</a:t>
            </a:r>
            <a:r>
              <a:rPr lang="en-US" sz="1400" dirty="0" smtClean="0">
                <a:latin typeface="Courier New"/>
                <a:cs typeface="Courier New"/>
              </a:rPr>
              <a:t>/&gt;</a:t>
            </a:r>
          </a:p>
          <a:p>
            <a:pPr>
              <a:buNone/>
            </a:pPr>
            <a:endParaRPr lang="en-US" dirty="0" smtClean="0"/>
          </a:p>
        </p:txBody>
      </p:sp>
      <p:sp>
        <p:nvSpPr>
          <p:cNvPr id="4" name="TextBox 3"/>
          <p:cNvSpPr txBox="1"/>
          <p:nvPr/>
        </p:nvSpPr>
        <p:spPr>
          <a:xfrm>
            <a:off x="2971800" y="6258580"/>
            <a:ext cx="2438400" cy="523220"/>
          </a:xfrm>
          <a:prstGeom prst="rect">
            <a:avLst/>
          </a:prstGeom>
          <a:noFill/>
        </p:spPr>
        <p:txBody>
          <a:bodyPr wrap="square" rtlCol="0">
            <a:spAutoFit/>
          </a:bodyPr>
          <a:lstStyle/>
          <a:p>
            <a:r>
              <a:rPr lang="en-US" sz="1400" dirty="0" smtClean="0">
                <a:latin typeface="Britannic Bold"/>
                <a:cs typeface="Britannic Bold"/>
              </a:rPr>
              <a:t>necessary if you want to constrain the display order</a:t>
            </a:r>
            <a:endParaRPr lang="en-US" sz="1400" dirty="0">
              <a:latin typeface="Britannic Bold"/>
              <a:cs typeface="Britannic Bold"/>
            </a:endParaRPr>
          </a:p>
        </p:txBody>
      </p:sp>
      <p:cxnSp>
        <p:nvCxnSpPr>
          <p:cNvPr id="6" name="Straight Arrow Connector 5"/>
          <p:cNvCxnSpPr>
            <a:stCxn id="4" idx="1"/>
          </p:cNvCxnSpPr>
          <p:nvPr/>
        </p:nvCxnSpPr>
        <p:spPr>
          <a:xfrm rot="10800000">
            <a:off x="2209800" y="6258580"/>
            <a:ext cx="762000" cy="2616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val Callout 7"/>
          <p:cNvSpPr/>
          <p:nvPr/>
        </p:nvSpPr>
        <p:spPr>
          <a:xfrm>
            <a:off x="4648200" y="5323820"/>
            <a:ext cx="2514600" cy="1000780"/>
          </a:xfrm>
          <a:prstGeom prst="wedgeEllipseCallout">
            <a:avLst>
              <a:gd name="adj1" fmla="val -96384"/>
              <a:gd name="adj2" fmla="val 47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53000" y="5433536"/>
            <a:ext cx="2133600" cy="738664"/>
          </a:xfrm>
          <a:prstGeom prst="rect">
            <a:avLst/>
          </a:prstGeom>
          <a:noFill/>
        </p:spPr>
        <p:txBody>
          <a:bodyPr wrap="square" rtlCol="0">
            <a:spAutoFit/>
          </a:bodyPr>
          <a:lstStyle/>
          <a:p>
            <a:r>
              <a:rPr lang="en-US" sz="1400" dirty="0" err="1" smtClean="0">
                <a:latin typeface="Britannic Bold"/>
                <a:cs typeface="Britannic Bold"/>
              </a:rPr>
              <a:t>NetReceivables</a:t>
            </a:r>
            <a:r>
              <a:rPr lang="en-US" sz="1400" dirty="0" smtClean="0">
                <a:latin typeface="Britannic Bold"/>
                <a:cs typeface="Britannic Bold"/>
              </a:rPr>
              <a:t> should be displayed as the third child of </a:t>
            </a:r>
            <a:r>
              <a:rPr lang="en-US" sz="1400" dirty="0" err="1" smtClean="0">
                <a:latin typeface="Britannic Bold"/>
                <a:cs typeface="Britannic Bold"/>
              </a:rPr>
              <a:t>CurrentAssets</a:t>
            </a:r>
            <a:endParaRPr lang="en-US" sz="1400" dirty="0">
              <a:latin typeface="Britannic Bold"/>
              <a:cs typeface="Britannic Bold"/>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563562"/>
          </a:xfrm>
        </p:spPr>
        <p:txBody>
          <a:bodyPr/>
          <a:lstStyle/>
          <a:p>
            <a:r>
              <a:rPr lang="en-US" dirty="0" smtClean="0"/>
              <a:t>But wait. Are these concepts? They have no values.</a:t>
            </a:r>
            <a:endParaRPr lang="en-US" dirty="0"/>
          </a:p>
        </p:txBody>
      </p:sp>
      <p:pic>
        <p:nvPicPr>
          <p:cNvPr id="5" name="Picture 4"/>
          <p:cNvPicPr>
            <a:picLocks noChangeAspect="1"/>
          </p:cNvPicPr>
          <p:nvPr/>
        </p:nvPicPr>
        <p:blipFill>
          <a:blip r:embed="rId2"/>
          <a:stretch>
            <a:fillRect/>
          </a:stretch>
        </p:blipFill>
        <p:spPr>
          <a:xfrm>
            <a:off x="736600" y="1130300"/>
            <a:ext cx="7670800" cy="4889500"/>
          </a:xfrm>
          <a:prstGeom prst="rect">
            <a:avLst/>
          </a:prstGeom>
        </p:spPr>
      </p:pic>
      <p:sp>
        <p:nvSpPr>
          <p:cNvPr id="7" name="Rounded Rectangle 6"/>
          <p:cNvSpPr/>
          <p:nvPr/>
        </p:nvSpPr>
        <p:spPr>
          <a:xfrm>
            <a:off x="685799" y="2133600"/>
            <a:ext cx="1219201" cy="152400"/>
          </a:xfrm>
          <a:prstGeom prst="roundRect">
            <a:avLst/>
          </a:prstGeom>
          <a:solidFill>
            <a:srgbClr val="FF0000">
              <a:alpha val="12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876801" y="1981200"/>
            <a:ext cx="457199" cy="369332"/>
          </a:xfrm>
          <a:prstGeom prst="rect">
            <a:avLst/>
          </a:prstGeom>
          <a:noFill/>
        </p:spPr>
        <p:txBody>
          <a:bodyPr wrap="square" rtlCol="0">
            <a:spAutoFit/>
          </a:bodyPr>
          <a:lstStyle/>
          <a:p>
            <a:r>
              <a:rPr lang="en-US" dirty="0" err="1" smtClean="0">
                <a:solidFill>
                  <a:srgbClr val="FF0000"/>
                </a:solidFill>
                <a:latin typeface="Webdings"/>
                <a:ea typeface="Webdings"/>
                <a:cs typeface="Webdings"/>
              </a:rPr>
              <a:t></a:t>
            </a:r>
            <a:endParaRPr lang="en-US" dirty="0">
              <a:solidFill>
                <a:srgbClr val="FF0000"/>
              </a:solidFill>
            </a:endParaRPr>
          </a:p>
        </p:txBody>
      </p:sp>
      <p:sp>
        <p:nvSpPr>
          <p:cNvPr id="15" name="Rounded Rectangle 14"/>
          <p:cNvSpPr/>
          <p:nvPr/>
        </p:nvSpPr>
        <p:spPr>
          <a:xfrm flipV="1">
            <a:off x="685800" y="1828800"/>
            <a:ext cx="1219201" cy="228600"/>
          </a:xfrm>
          <a:prstGeom prst="roundRect">
            <a:avLst/>
          </a:prstGeom>
          <a:solidFill>
            <a:srgbClr val="FF0000">
              <a:alpha val="12000"/>
            </a:srgbClr>
          </a:solidFill>
          <a:ln>
            <a:solidFill>
              <a:schemeClr val="accent1">
                <a:shade val="95000"/>
                <a:satMod val="105000"/>
                <a:alpha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a:stCxn id="7" idx="3"/>
          </p:cNvCxnSpPr>
          <p:nvPr/>
        </p:nvCxnSpPr>
        <p:spPr>
          <a:xfrm>
            <a:off x="1905000" y="2209800"/>
            <a:ext cx="297180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876801" y="1764268"/>
            <a:ext cx="457199" cy="369332"/>
          </a:xfrm>
          <a:prstGeom prst="rect">
            <a:avLst/>
          </a:prstGeom>
          <a:noFill/>
        </p:spPr>
        <p:txBody>
          <a:bodyPr wrap="square" rtlCol="0">
            <a:spAutoFit/>
          </a:bodyPr>
          <a:lstStyle/>
          <a:p>
            <a:r>
              <a:rPr lang="en-US" dirty="0" err="1" smtClean="0">
                <a:solidFill>
                  <a:srgbClr val="FF0000"/>
                </a:solidFill>
                <a:latin typeface="Webdings"/>
                <a:ea typeface="Webdings"/>
                <a:cs typeface="Webdings"/>
              </a:rPr>
              <a:t></a:t>
            </a:r>
            <a:endParaRPr lang="en-US" dirty="0">
              <a:solidFill>
                <a:srgbClr val="FF0000"/>
              </a:solidFill>
            </a:endParaRPr>
          </a:p>
        </p:txBody>
      </p:sp>
      <p:cxnSp>
        <p:nvCxnSpPr>
          <p:cNvPr id="23" name="Straight Arrow Connector 22"/>
          <p:cNvCxnSpPr/>
          <p:nvPr/>
        </p:nvCxnSpPr>
        <p:spPr>
          <a:xfrm>
            <a:off x="1905001" y="1981200"/>
            <a:ext cx="2971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they just can’t appear in instance documents</a:t>
            </a:r>
            <a:endParaRPr lang="en-US" dirty="0"/>
          </a:p>
        </p:txBody>
      </p:sp>
      <p:sp>
        <p:nvSpPr>
          <p:cNvPr id="3" name="Content Placeholder 2"/>
          <p:cNvSpPr>
            <a:spLocks noGrp="1"/>
          </p:cNvSpPr>
          <p:nvPr>
            <p:ph idx="1"/>
          </p:nvPr>
        </p:nvSpPr>
        <p:spPr>
          <a:xfrm>
            <a:off x="304800" y="1295400"/>
            <a:ext cx="8610600" cy="5181600"/>
          </a:xfrm>
        </p:spPr>
        <p:txBody>
          <a:bodyPr/>
          <a:lstStyle/>
          <a:p>
            <a:r>
              <a:rPr lang="en-US" dirty="0" smtClean="0"/>
              <a:t>“Assets” and “</a:t>
            </a:r>
            <a:r>
              <a:rPr lang="en-US" dirty="0" err="1" smtClean="0"/>
              <a:t>CurrentAssets</a:t>
            </a:r>
            <a:r>
              <a:rPr lang="en-US" dirty="0" smtClean="0"/>
              <a:t>” are containers for grouping only</a:t>
            </a:r>
          </a:p>
          <a:p>
            <a:r>
              <a:rPr lang="en-US" dirty="0" smtClean="0"/>
              <a:t>They are </a:t>
            </a:r>
            <a:r>
              <a:rPr lang="en-US" i="1" dirty="0" smtClean="0"/>
              <a:t>abstract</a:t>
            </a:r>
            <a:r>
              <a:rPr lang="en-US" dirty="0" smtClean="0"/>
              <a:t> concepts and may not appear in instances</a:t>
            </a:r>
          </a:p>
          <a:p>
            <a:pPr lvl="1"/>
            <a:r>
              <a:rPr lang="en-US" dirty="0" smtClean="0"/>
              <a:t>They still must be in the schema, so we can refer to them in </a:t>
            </a:r>
            <a:r>
              <a:rPr lang="en-US" dirty="0" err="1" smtClean="0"/>
              <a:t>linkbases</a:t>
            </a:r>
            <a:r>
              <a:rPr lang="en-US" dirty="0" smtClean="0"/>
              <a:t>, as in the presentation example:</a:t>
            </a:r>
          </a:p>
          <a:p>
            <a:pPr lvl="1">
              <a:buNone/>
            </a:pPr>
            <a:r>
              <a:rPr lang="en-US" sz="1600" dirty="0" smtClean="0"/>
              <a:t>	</a:t>
            </a:r>
            <a:r>
              <a:rPr lang="en-US" sz="1600" dirty="0" smtClean="0">
                <a:latin typeface="Courier New"/>
                <a:cs typeface="Courier New"/>
              </a:rPr>
              <a:t>	&lt;</a:t>
            </a:r>
            <a:r>
              <a:rPr lang="en-US" sz="1600" dirty="0" err="1" smtClean="0">
                <a:latin typeface="Courier New"/>
                <a:cs typeface="Courier New"/>
              </a:rPr>
              <a:t>xs:element</a:t>
            </a:r>
            <a:endParaRPr lang="en-US" sz="1600" dirty="0" smtClean="0">
              <a:latin typeface="Courier New"/>
              <a:cs typeface="Courier New"/>
            </a:endParaRPr>
          </a:p>
          <a:p>
            <a:pPr lvl="1">
              <a:buNone/>
            </a:pPr>
            <a:r>
              <a:rPr lang="en-US" sz="1600" dirty="0" smtClean="0">
                <a:latin typeface="Courier New"/>
                <a:cs typeface="Courier New"/>
              </a:rPr>
              <a:t>				name="</a:t>
            </a:r>
            <a:r>
              <a:rPr lang="en-US" sz="1600" dirty="0" err="1" smtClean="0">
                <a:latin typeface="Courier New"/>
                <a:cs typeface="Courier New"/>
              </a:rPr>
              <a:t>CurrentAssets</a:t>
            </a:r>
            <a:r>
              <a:rPr lang="en-US" sz="1600" dirty="0" smtClean="0">
                <a:latin typeface="Courier New"/>
                <a:cs typeface="Courier New"/>
              </a:rPr>
              <a:t>"</a:t>
            </a:r>
          </a:p>
          <a:p>
            <a:pPr lvl="1">
              <a:buNone/>
            </a:pPr>
            <a:r>
              <a:rPr lang="en-US" sz="1600" b="1" dirty="0" smtClean="0">
                <a:latin typeface="Courier New"/>
                <a:cs typeface="Courier New"/>
              </a:rPr>
              <a:t>				abstract="true"</a:t>
            </a:r>
          </a:p>
          <a:p>
            <a:pPr lvl="1">
              <a:buNone/>
            </a:pPr>
            <a:r>
              <a:rPr lang="en-US" sz="1600" dirty="0" smtClean="0">
                <a:latin typeface="Courier New"/>
                <a:cs typeface="Courier New"/>
              </a:rPr>
              <a:t>		     </a:t>
            </a:r>
            <a:r>
              <a:rPr lang="en-US" sz="1600" dirty="0" err="1" smtClean="0">
                <a:latin typeface="Courier New"/>
                <a:cs typeface="Courier New"/>
              </a:rPr>
              <a:t>substitutionGroup</a:t>
            </a:r>
            <a:r>
              <a:rPr lang="en-US" sz="1600" dirty="0" smtClean="0">
                <a:latin typeface="Courier New"/>
                <a:cs typeface="Courier New"/>
              </a:rPr>
              <a:t>="</a:t>
            </a:r>
            <a:r>
              <a:rPr lang="en-US" sz="1600" dirty="0" err="1" smtClean="0">
                <a:latin typeface="Courier New"/>
                <a:cs typeface="Courier New"/>
              </a:rPr>
              <a:t>xbrli:item</a:t>
            </a:r>
            <a:r>
              <a:rPr lang="en-US" sz="1600" dirty="0" smtClean="0">
                <a:latin typeface="Courier New"/>
                <a:cs typeface="Courier New"/>
              </a:rPr>
              <a:t>"</a:t>
            </a:r>
          </a:p>
          <a:p>
            <a:pPr lvl="1">
              <a:buNone/>
            </a:pPr>
            <a:r>
              <a:rPr lang="en-US" sz="1600" dirty="0" smtClean="0">
                <a:latin typeface="Courier New"/>
                <a:cs typeface="Courier New"/>
              </a:rPr>
              <a:t>         type="</a:t>
            </a:r>
            <a:r>
              <a:rPr lang="en-US" sz="1600" dirty="0" err="1" smtClean="0">
                <a:latin typeface="Courier New"/>
                <a:cs typeface="Courier New"/>
              </a:rPr>
              <a:t>xbrli:stringItemType</a:t>
            </a:r>
            <a:r>
              <a:rPr lang="en-US" sz="1600" dirty="0" smtClean="0">
                <a:latin typeface="Courier New"/>
                <a:cs typeface="Courier New"/>
              </a:rPr>
              <a:t>"</a:t>
            </a:r>
          </a:p>
          <a:p>
            <a:pPr lvl="1">
              <a:buNone/>
            </a:pPr>
            <a:r>
              <a:rPr lang="en-US" sz="1600" dirty="0" smtClean="0">
                <a:latin typeface="Courier New"/>
                <a:cs typeface="Courier New"/>
              </a:rPr>
              <a:t>				</a:t>
            </a:r>
            <a:r>
              <a:rPr lang="en-US" sz="1600" dirty="0" err="1" smtClean="0">
                <a:latin typeface="Courier New"/>
                <a:cs typeface="Courier New"/>
              </a:rPr>
              <a:t>xbrli:periodType</a:t>
            </a:r>
            <a:r>
              <a:rPr lang="en-US" sz="1600" dirty="0" smtClean="0">
                <a:latin typeface="Courier New"/>
                <a:cs typeface="Courier New"/>
              </a:rPr>
              <a:t>="instant"</a:t>
            </a:r>
          </a:p>
          <a:p>
            <a:pPr lvl="1">
              <a:buNone/>
            </a:pPr>
            <a:r>
              <a:rPr lang="en-US" sz="1600" dirty="0" smtClean="0">
                <a:latin typeface="Courier New"/>
                <a:cs typeface="Courier New"/>
              </a:rPr>
              <a:t>				id="</a:t>
            </a:r>
            <a:r>
              <a:rPr lang="en-US" sz="1600" dirty="0" err="1" smtClean="0">
                <a:latin typeface="Courier New"/>
                <a:cs typeface="Courier New"/>
              </a:rPr>
              <a:t>id_CurrentAssets</a:t>
            </a:r>
            <a:r>
              <a:rPr lang="en-US" sz="1600" dirty="0" smtClean="0">
                <a:latin typeface="Courier New"/>
                <a:cs typeface="Courier New"/>
              </a:rPr>
              <a:t>"/&gt;</a:t>
            </a:r>
          </a:p>
          <a:p>
            <a:endParaRPr lang="en-US" dirty="0" smtClean="0"/>
          </a:p>
        </p:txBody>
      </p:sp>
      <p:sp>
        <p:nvSpPr>
          <p:cNvPr id="4" name="TextBox 3"/>
          <p:cNvSpPr txBox="1"/>
          <p:nvPr/>
        </p:nvSpPr>
        <p:spPr>
          <a:xfrm>
            <a:off x="6400800" y="4953000"/>
            <a:ext cx="2514600" cy="584776"/>
          </a:xfrm>
          <a:prstGeom prst="rect">
            <a:avLst/>
          </a:prstGeom>
          <a:noFill/>
        </p:spPr>
        <p:txBody>
          <a:bodyPr wrap="square" rtlCol="0">
            <a:spAutoFit/>
          </a:bodyPr>
          <a:lstStyle/>
          <a:p>
            <a:r>
              <a:rPr lang="en-US" sz="1600" dirty="0" smtClean="0">
                <a:latin typeface="Britannic Bold"/>
                <a:cs typeface="Britannic Bold"/>
              </a:rPr>
              <a:t>These are meaningless, but still required</a:t>
            </a:r>
            <a:endParaRPr lang="en-US" sz="1600" dirty="0">
              <a:latin typeface="Britannic Bold"/>
              <a:cs typeface="Britannic Bold"/>
            </a:endParaRPr>
          </a:p>
        </p:txBody>
      </p:sp>
      <p:cxnSp>
        <p:nvCxnSpPr>
          <p:cNvPr id="6" name="Straight Arrow Connector 5"/>
          <p:cNvCxnSpPr/>
          <p:nvPr/>
        </p:nvCxnSpPr>
        <p:spPr>
          <a:xfrm rot="10800000">
            <a:off x="5638800" y="4876800"/>
            <a:ext cx="762000" cy="368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4" idx="1"/>
          </p:cNvCxnSpPr>
          <p:nvPr/>
        </p:nvCxnSpPr>
        <p:spPr>
          <a:xfrm rot="10800000" flipV="1">
            <a:off x="5105400" y="5245388"/>
            <a:ext cx="1295400" cy="4696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flipV="1">
            <a:off x="5257800" y="5245387"/>
            <a:ext cx="114300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05402" y="3834824"/>
            <a:ext cx="2133600" cy="584776"/>
          </a:xfrm>
          <a:prstGeom prst="rect">
            <a:avLst/>
          </a:prstGeom>
          <a:noFill/>
        </p:spPr>
        <p:txBody>
          <a:bodyPr wrap="square" rtlCol="0">
            <a:spAutoFit/>
          </a:bodyPr>
          <a:lstStyle/>
          <a:p>
            <a:r>
              <a:rPr lang="en-US" sz="1600" dirty="0" smtClean="0">
                <a:latin typeface="Britannic Bold"/>
                <a:cs typeface="Britannic Bold"/>
              </a:rPr>
              <a:t>This is what makes it an abstract concept</a:t>
            </a:r>
            <a:endParaRPr lang="en-US" sz="1600" dirty="0">
              <a:latin typeface="Britannic Bold"/>
              <a:cs typeface="Britannic Bold"/>
            </a:endParaRPr>
          </a:p>
        </p:txBody>
      </p:sp>
      <p:cxnSp>
        <p:nvCxnSpPr>
          <p:cNvPr id="17" name="Straight Arrow Connector 16"/>
          <p:cNvCxnSpPr/>
          <p:nvPr/>
        </p:nvCxnSpPr>
        <p:spPr>
          <a:xfrm rot="10800000" flipV="1">
            <a:off x="3886203" y="4114800"/>
            <a:ext cx="1219197"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563562"/>
          </a:xfrm>
        </p:spPr>
        <p:txBody>
          <a:bodyPr/>
          <a:lstStyle/>
          <a:p>
            <a:r>
              <a:rPr lang="en-US" dirty="0" smtClean="0"/>
              <a:t>How do we represent multiple financial statements?</a:t>
            </a:r>
            <a:endParaRPr lang="en-US" dirty="0"/>
          </a:p>
        </p:txBody>
      </p:sp>
      <p:sp>
        <p:nvSpPr>
          <p:cNvPr id="3" name="Content Placeholder 2"/>
          <p:cNvSpPr>
            <a:spLocks noGrp="1"/>
          </p:cNvSpPr>
          <p:nvPr>
            <p:ph idx="1"/>
          </p:nvPr>
        </p:nvSpPr>
        <p:spPr>
          <a:xfrm>
            <a:off x="304800" y="990600"/>
            <a:ext cx="8839200" cy="5791200"/>
          </a:xfrm>
        </p:spPr>
        <p:txBody>
          <a:bodyPr/>
          <a:lstStyle/>
          <a:p>
            <a:r>
              <a:rPr lang="en-US" dirty="0" smtClean="0"/>
              <a:t>Use multiple presentation links, each with a different </a:t>
            </a:r>
            <a:r>
              <a:rPr lang="en-US" i="1" dirty="0" smtClean="0"/>
              <a:t>role</a:t>
            </a:r>
            <a:r>
              <a:rPr lang="en-US" dirty="0" smtClean="0"/>
              <a:t>:</a:t>
            </a:r>
          </a:p>
          <a:p>
            <a:pPr>
              <a:buNone/>
            </a:pPr>
            <a:r>
              <a:rPr lang="en-US" sz="1400" dirty="0" smtClean="0">
                <a:latin typeface="Courier New"/>
                <a:cs typeface="Courier New"/>
              </a:rPr>
              <a:t>&lt;</a:t>
            </a:r>
            <a:r>
              <a:rPr lang="en-US" sz="1400" dirty="0" err="1" smtClean="0">
                <a:latin typeface="Courier New"/>
                <a:cs typeface="Courier New"/>
              </a:rPr>
              <a:t>link:presentationLink</a:t>
            </a: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="extended"</a:t>
            </a:r>
          </a:p>
          <a:p>
            <a:pPr>
              <a:buNone/>
            </a:pPr>
            <a:r>
              <a:rPr lang="en-US" sz="1400" dirty="0" smtClean="0">
                <a:latin typeface="Courier New"/>
                <a:cs typeface="Courier New"/>
              </a:rPr>
              <a:t> 	  				 </a:t>
            </a:r>
            <a:r>
              <a:rPr lang="en-US" sz="1400" dirty="0" err="1" smtClean="0">
                <a:latin typeface="Courier New"/>
                <a:cs typeface="Courier New"/>
              </a:rPr>
              <a:t>xlink:role</a:t>
            </a:r>
            <a:r>
              <a:rPr lang="en-US" sz="1400" dirty="0" smtClean="0">
                <a:latin typeface="Courier New"/>
                <a:cs typeface="Courier New"/>
              </a:rPr>
              <a:t>="</a:t>
            </a:r>
            <a:r>
              <a:rPr lang="en-US" sz="1400" b="1" dirty="0" smtClean="0">
                <a:latin typeface="Courier New"/>
                <a:cs typeface="Courier New"/>
              </a:rPr>
              <a:t>http://</a:t>
            </a:r>
            <a:r>
              <a:rPr lang="en-US" sz="1400" b="1" dirty="0" err="1" smtClean="0">
                <a:latin typeface="Courier New"/>
                <a:cs typeface="Courier New"/>
              </a:rPr>
              <a:t>www.google.com/role/BalanceSheet</a:t>
            </a:r>
            <a:r>
              <a:rPr lang="en-US" sz="1400" dirty="0" smtClean="0">
                <a:latin typeface="Courier New"/>
                <a:cs typeface="Courier New"/>
              </a:rPr>
              <a:t>"&gt;</a:t>
            </a:r>
          </a:p>
          <a:p>
            <a:pPr>
              <a:buNone/>
            </a:pPr>
            <a:r>
              <a:rPr lang="en-US" sz="1400" dirty="0" smtClean="0">
                <a:latin typeface="Courier New"/>
                <a:cs typeface="Courier New"/>
              </a:rPr>
              <a:t>  ...</a:t>
            </a:r>
          </a:p>
          <a:p>
            <a:pPr>
              <a:buNone/>
            </a:pPr>
            <a:r>
              <a:rPr lang="en-US" sz="1400" dirty="0" smtClean="0">
                <a:latin typeface="Courier New"/>
                <a:cs typeface="Courier New"/>
              </a:rPr>
              <a:t>&lt;/</a:t>
            </a:r>
            <a:r>
              <a:rPr lang="en-US" sz="1400" dirty="0" err="1" smtClean="0">
                <a:latin typeface="Courier New"/>
                <a:cs typeface="Courier New"/>
              </a:rPr>
              <a:t>link:presentationLink</a:t>
            </a:r>
            <a:r>
              <a:rPr lang="en-US" sz="1400" dirty="0" smtClean="0">
                <a:latin typeface="Courier New"/>
                <a:cs typeface="Courier New"/>
              </a:rPr>
              <a:t>&gt;</a:t>
            </a:r>
          </a:p>
          <a:p>
            <a:pPr>
              <a:buNone/>
            </a:pPr>
            <a:r>
              <a:rPr lang="en-US" sz="1400" dirty="0" smtClean="0">
                <a:latin typeface="Courier New"/>
                <a:cs typeface="Courier New"/>
              </a:rPr>
              <a:t>&lt;</a:t>
            </a:r>
            <a:r>
              <a:rPr lang="en-US" sz="1400" dirty="0" err="1" smtClean="0">
                <a:latin typeface="Courier New"/>
                <a:cs typeface="Courier New"/>
              </a:rPr>
              <a:t>link:presentationLink</a:t>
            </a: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="extended"</a:t>
            </a:r>
          </a:p>
          <a:p>
            <a:pPr>
              <a:buNone/>
            </a:pPr>
            <a:r>
              <a:rPr lang="en-US" sz="1400" dirty="0" smtClean="0">
                <a:latin typeface="Courier New"/>
                <a:cs typeface="Courier New"/>
              </a:rPr>
              <a:t> 	  				 </a:t>
            </a:r>
            <a:r>
              <a:rPr lang="en-US" sz="1400" dirty="0" err="1" smtClean="0">
                <a:latin typeface="Courier New"/>
                <a:cs typeface="Courier New"/>
              </a:rPr>
              <a:t>xlink:role</a:t>
            </a:r>
            <a:r>
              <a:rPr lang="en-US" sz="1400" dirty="0" smtClean="0">
                <a:latin typeface="Courier New"/>
                <a:cs typeface="Courier New"/>
              </a:rPr>
              <a:t>="</a:t>
            </a:r>
            <a:r>
              <a:rPr lang="en-US" sz="1400" b="1" dirty="0" smtClean="0">
                <a:latin typeface="Courier New"/>
                <a:cs typeface="Courier New"/>
              </a:rPr>
              <a:t>http://</a:t>
            </a:r>
            <a:r>
              <a:rPr lang="en-US" sz="1400" b="1" dirty="0" err="1" smtClean="0">
                <a:latin typeface="Courier New"/>
                <a:cs typeface="Courier New"/>
              </a:rPr>
              <a:t>www.google.com/role/IncomeStatement</a:t>
            </a:r>
            <a:r>
              <a:rPr lang="en-US" sz="1400" dirty="0" smtClean="0">
                <a:latin typeface="Courier New"/>
                <a:cs typeface="Courier New"/>
              </a:rPr>
              <a:t>"&gt;</a:t>
            </a:r>
          </a:p>
          <a:p>
            <a:pPr>
              <a:buNone/>
            </a:pPr>
            <a:r>
              <a:rPr lang="en-US" sz="1400" dirty="0" smtClean="0">
                <a:latin typeface="Courier New"/>
                <a:cs typeface="Courier New"/>
              </a:rPr>
              <a:t>  ...</a:t>
            </a:r>
          </a:p>
          <a:p>
            <a:pPr>
              <a:buNone/>
            </a:pPr>
            <a:r>
              <a:rPr lang="en-US" sz="1400" dirty="0" smtClean="0">
                <a:latin typeface="Courier New"/>
                <a:cs typeface="Courier New"/>
              </a:rPr>
              <a:t>&lt;/</a:t>
            </a:r>
            <a:r>
              <a:rPr lang="en-US" sz="1400" dirty="0" err="1" smtClean="0">
                <a:latin typeface="Courier New"/>
                <a:cs typeface="Courier New"/>
              </a:rPr>
              <a:t>link:presentationLink</a:t>
            </a:r>
            <a:r>
              <a:rPr lang="en-US" sz="1400" dirty="0" smtClean="0">
                <a:latin typeface="Courier New"/>
                <a:cs typeface="Courier New"/>
              </a:rPr>
              <a:t>&gt;</a:t>
            </a:r>
          </a:p>
          <a:p>
            <a:pPr>
              <a:buNone/>
            </a:pPr>
            <a:r>
              <a:rPr lang="en-US" sz="1400" dirty="0" smtClean="0">
                <a:latin typeface="Courier New"/>
                <a:cs typeface="Courier New"/>
              </a:rPr>
              <a:t>&lt;</a:t>
            </a:r>
            <a:r>
              <a:rPr lang="en-US" sz="1400" dirty="0" err="1" smtClean="0">
                <a:latin typeface="Courier New"/>
                <a:cs typeface="Courier New"/>
              </a:rPr>
              <a:t>link:presentationLink</a:t>
            </a: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="extended"</a:t>
            </a:r>
          </a:p>
          <a:p>
            <a:pPr>
              <a:buNone/>
            </a:pPr>
            <a:r>
              <a:rPr lang="en-US" sz="1400" dirty="0" smtClean="0">
                <a:latin typeface="Courier New"/>
                <a:cs typeface="Courier New"/>
              </a:rPr>
              <a:t> 	  				 </a:t>
            </a:r>
            <a:r>
              <a:rPr lang="en-US" sz="1400" dirty="0" err="1" smtClean="0">
                <a:latin typeface="Courier New"/>
                <a:cs typeface="Courier New"/>
              </a:rPr>
              <a:t>xlink:role</a:t>
            </a:r>
            <a:r>
              <a:rPr lang="en-US" sz="1400" dirty="0" smtClean="0">
                <a:latin typeface="Courier New"/>
                <a:cs typeface="Courier New"/>
              </a:rPr>
              <a:t>="</a:t>
            </a:r>
            <a:r>
              <a:rPr lang="en-US" sz="1400" b="1" dirty="0" smtClean="0">
                <a:latin typeface="Courier New"/>
                <a:cs typeface="Courier New"/>
              </a:rPr>
              <a:t>http://</a:t>
            </a:r>
            <a:r>
              <a:rPr lang="en-US" sz="1400" b="1" dirty="0" err="1" smtClean="0">
                <a:latin typeface="Courier New"/>
                <a:cs typeface="Courier New"/>
              </a:rPr>
              <a:t>www.google.com/role/CashFlowStatement</a:t>
            </a:r>
            <a:r>
              <a:rPr lang="en-US" sz="1400" dirty="0" smtClean="0">
                <a:latin typeface="Courier New"/>
                <a:cs typeface="Courier New"/>
              </a:rPr>
              <a:t>"&gt;</a:t>
            </a:r>
          </a:p>
          <a:p>
            <a:pPr>
              <a:buNone/>
            </a:pPr>
            <a:r>
              <a:rPr lang="en-US" sz="1400" dirty="0" smtClean="0">
                <a:latin typeface="Courier New"/>
                <a:cs typeface="Courier New"/>
              </a:rPr>
              <a:t>  ...</a:t>
            </a:r>
          </a:p>
          <a:p>
            <a:pPr>
              <a:buNone/>
            </a:pPr>
            <a:r>
              <a:rPr lang="en-US" sz="1400" dirty="0" smtClean="0">
                <a:latin typeface="Courier New"/>
                <a:cs typeface="Courier New"/>
              </a:rPr>
              <a:t>&lt;/</a:t>
            </a:r>
            <a:r>
              <a:rPr lang="en-US" sz="1400" dirty="0" err="1" smtClean="0">
                <a:latin typeface="Courier New"/>
                <a:cs typeface="Courier New"/>
              </a:rPr>
              <a:t>link:presentationLink</a:t>
            </a:r>
            <a:r>
              <a:rPr lang="en-US" sz="1400" dirty="0" smtClean="0">
                <a:latin typeface="Courier New"/>
                <a:cs typeface="Courier New"/>
              </a:rPr>
              <a:t>&gt;</a:t>
            </a:r>
          </a:p>
          <a:p>
            <a:pPr>
              <a:buNone/>
            </a:pPr>
            <a:endParaRPr lang="en-US" sz="1400" dirty="0" smtClean="0">
              <a:latin typeface="Courier New"/>
              <a:cs typeface="Courier New"/>
            </a:endParaRPr>
          </a:p>
          <a:p>
            <a:pPr>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Placeholder 3"/>
          <p:cNvSpPr>
            <a:spLocks noGrp="1"/>
          </p:cNvSpPr>
          <p:nvPr>
            <p:ph type="body" idx="1"/>
          </p:nvPr>
        </p:nvSpPr>
        <p:spPr>
          <a:xfrm>
            <a:off x="990600" y="2590800"/>
            <a:ext cx="7504113" cy="2667000"/>
          </a:xfrm>
        </p:spPr>
        <p:txBody>
          <a:bodyPr anchor="ctr"/>
          <a:lstStyle/>
          <a:p>
            <a:pPr algn="ctr" eaLnBrk="1" hangingPunct="1"/>
            <a:r>
              <a:rPr lang="en-US" dirty="0" smtClean="0">
                <a:solidFill>
                  <a:schemeClr val="tx1"/>
                </a:solidFill>
                <a:latin typeface="Arial" pitchFamily="-106" charset="0"/>
              </a:rPr>
              <a:t>Part 1: What is XBRL?</a:t>
            </a:r>
            <a:endParaRPr lang="en-US" sz="1700" dirty="0">
              <a:solidFill>
                <a:schemeClr val="tx1"/>
              </a:solidFill>
              <a:latin typeface="Arial" pitchFamily="-10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563562"/>
          </a:xfrm>
        </p:spPr>
        <p:txBody>
          <a:bodyPr/>
          <a:lstStyle/>
          <a:p>
            <a:r>
              <a:rPr lang="en-US" dirty="0" smtClean="0"/>
              <a:t>But we must first define these roles. Where?</a:t>
            </a:r>
            <a:endParaRPr lang="en-US" dirty="0"/>
          </a:p>
        </p:txBody>
      </p:sp>
      <p:sp>
        <p:nvSpPr>
          <p:cNvPr id="3" name="Content Placeholder 2"/>
          <p:cNvSpPr>
            <a:spLocks noGrp="1"/>
          </p:cNvSpPr>
          <p:nvPr>
            <p:ph idx="1"/>
          </p:nvPr>
        </p:nvSpPr>
        <p:spPr>
          <a:xfrm>
            <a:off x="609600" y="1219200"/>
            <a:ext cx="8001000" cy="5562600"/>
          </a:xfrm>
        </p:spPr>
        <p:txBody>
          <a:bodyPr/>
          <a:lstStyle/>
          <a:p>
            <a:r>
              <a:rPr lang="en-US" dirty="0" smtClean="0"/>
              <a:t>Back in the taxonomy schema (inside &lt;</a:t>
            </a:r>
            <a:r>
              <a:rPr lang="en-US" dirty="0" err="1" smtClean="0"/>
              <a:t>xs:appinfo</a:t>
            </a:r>
            <a:r>
              <a:rPr lang="en-US" dirty="0" smtClean="0"/>
              <a:t>&gt;):</a:t>
            </a:r>
          </a:p>
          <a:p>
            <a:pPr>
              <a:buNone/>
            </a:pPr>
            <a:r>
              <a:rPr lang="en-US" sz="1400" dirty="0" smtClean="0">
                <a:latin typeface="Courier New"/>
                <a:cs typeface="Courier New"/>
              </a:rPr>
              <a:t>&lt;</a:t>
            </a:r>
            <a:r>
              <a:rPr lang="en-US" sz="1400" dirty="0" err="1" smtClean="0">
                <a:latin typeface="Courier New"/>
                <a:cs typeface="Courier New"/>
              </a:rPr>
              <a:t>link:roleType</a:t>
            </a:r>
            <a:r>
              <a:rPr lang="en-US" sz="1400" dirty="0" smtClean="0">
                <a:latin typeface="Courier New"/>
                <a:cs typeface="Courier New"/>
              </a:rPr>
              <a:t> </a:t>
            </a:r>
            <a:r>
              <a:rPr lang="en-US" sz="1400" dirty="0" err="1" smtClean="0">
                <a:latin typeface="Courier New"/>
                <a:cs typeface="Courier New"/>
              </a:rPr>
              <a:t>roleURI</a:t>
            </a:r>
            <a:r>
              <a:rPr lang="en-US" sz="1400" dirty="0" smtClean="0">
                <a:latin typeface="Courier New"/>
                <a:cs typeface="Courier New"/>
              </a:rPr>
              <a:t>="</a:t>
            </a:r>
            <a:r>
              <a:rPr lang="en-US" sz="1400" b="1" dirty="0" smtClean="0">
                <a:latin typeface="Courier New"/>
                <a:cs typeface="Courier New"/>
              </a:rPr>
              <a:t>http://</a:t>
            </a:r>
            <a:r>
              <a:rPr lang="en-US" sz="1400" b="1" dirty="0" err="1" smtClean="0">
                <a:latin typeface="Courier New"/>
                <a:cs typeface="Courier New"/>
              </a:rPr>
              <a:t>www.google.com/role/BalanceSheet</a:t>
            </a:r>
            <a:r>
              <a:rPr lang="en-US" sz="1400" dirty="0" smtClean="0">
                <a:latin typeface="Courier New"/>
                <a:cs typeface="Courier New"/>
              </a:rPr>
              <a:t>" id="</a:t>
            </a:r>
            <a:r>
              <a:rPr lang="en-US" sz="1400" b="1" dirty="0" err="1" smtClean="0">
                <a:latin typeface="Courier New"/>
                <a:cs typeface="Courier New"/>
              </a:rPr>
              <a:t>BalanceSheet</a:t>
            </a:r>
            <a:r>
              <a:rPr lang="en-US" sz="1400" dirty="0" smtClean="0">
                <a:latin typeface="Courier New"/>
                <a:cs typeface="Courier New"/>
              </a:rPr>
              <a:t>”&gt;</a:t>
            </a:r>
          </a:p>
          <a:p>
            <a:pPr>
              <a:buNone/>
            </a:pPr>
            <a:r>
              <a:rPr lang="en-US" sz="1400" dirty="0" smtClean="0">
                <a:latin typeface="Courier New"/>
                <a:cs typeface="Courier New"/>
              </a:rPr>
              <a:t>		&lt;</a:t>
            </a:r>
            <a:r>
              <a:rPr lang="en-US" sz="1400" dirty="0" err="1" smtClean="0">
                <a:latin typeface="Courier New"/>
                <a:cs typeface="Courier New"/>
              </a:rPr>
              <a:t>link:definition</a:t>
            </a:r>
            <a:r>
              <a:rPr lang="en-US" sz="1400" dirty="0" smtClean="0">
                <a:latin typeface="Courier New"/>
                <a:cs typeface="Courier New"/>
              </a:rPr>
              <a:t>&gt;</a:t>
            </a:r>
          </a:p>
          <a:p>
            <a:pPr>
              <a:buNone/>
            </a:pPr>
            <a:r>
              <a:rPr lang="en-US" sz="1400" dirty="0" smtClean="0">
                <a:latin typeface="Courier New"/>
                <a:cs typeface="Courier New"/>
              </a:rPr>
              <a:t>			00200 - Statement - BALANCE SHEET</a:t>
            </a:r>
          </a:p>
          <a:p>
            <a:pPr>
              <a:buNone/>
            </a:pPr>
            <a:r>
              <a:rPr lang="en-US" sz="1400" dirty="0" smtClean="0">
                <a:latin typeface="Courier New"/>
                <a:cs typeface="Courier New"/>
              </a:rPr>
              <a:t>		&lt;/</a:t>
            </a:r>
            <a:r>
              <a:rPr lang="en-US" sz="1400" dirty="0" err="1" smtClean="0">
                <a:latin typeface="Courier New"/>
                <a:cs typeface="Courier New"/>
              </a:rPr>
              <a:t>link:definition</a:t>
            </a:r>
            <a:r>
              <a:rPr lang="en-US" sz="1400" dirty="0" smtClean="0">
                <a:latin typeface="Courier New"/>
                <a:cs typeface="Courier New"/>
              </a:rPr>
              <a:t>&gt;</a:t>
            </a:r>
          </a:p>
          <a:p>
            <a:pPr>
              <a:buNone/>
            </a:pPr>
            <a:r>
              <a:rPr lang="en-US" sz="1400" dirty="0" smtClean="0">
                <a:latin typeface="Courier New"/>
                <a:cs typeface="Courier New"/>
              </a:rPr>
              <a:t>	  &lt;</a:t>
            </a:r>
            <a:r>
              <a:rPr lang="en-US" sz="1400" dirty="0" err="1" smtClean="0">
                <a:latin typeface="Courier New"/>
                <a:cs typeface="Courier New"/>
              </a:rPr>
              <a:t>link:usedOn</a:t>
            </a:r>
            <a:r>
              <a:rPr lang="en-US" sz="1400" dirty="0" smtClean="0">
                <a:latin typeface="Courier New"/>
                <a:cs typeface="Courier New"/>
              </a:rPr>
              <a:t>&gt;</a:t>
            </a:r>
            <a:r>
              <a:rPr lang="en-US" sz="1400" dirty="0" err="1" smtClean="0">
                <a:latin typeface="Courier New"/>
                <a:cs typeface="Courier New"/>
              </a:rPr>
              <a:t>link:presentationLink</a:t>
            </a:r>
            <a:r>
              <a:rPr lang="en-US" sz="1400" dirty="0" smtClean="0">
                <a:latin typeface="Courier New"/>
                <a:cs typeface="Courier New"/>
              </a:rPr>
              <a:t>&lt;/</a:t>
            </a:r>
            <a:r>
              <a:rPr lang="en-US" sz="1400" dirty="0" err="1" smtClean="0">
                <a:latin typeface="Courier New"/>
                <a:cs typeface="Courier New"/>
              </a:rPr>
              <a:t>link:usedOn</a:t>
            </a:r>
            <a:r>
              <a:rPr lang="en-US" sz="1400" dirty="0" smtClean="0">
                <a:latin typeface="Courier New"/>
                <a:cs typeface="Courier New"/>
              </a:rPr>
              <a:t>&gt;</a:t>
            </a:r>
          </a:p>
          <a:p>
            <a:pPr>
              <a:buNone/>
            </a:pPr>
            <a:r>
              <a:rPr lang="en-US" sz="1400" dirty="0" smtClean="0">
                <a:latin typeface="Courier New"/>
                <a:cs typeface="Courier New"/>
              </a:rPr>
              <a:t>&lt;/</a:t>
            </a:r>
            <a:r>
              <a:rPr lang="en-US" sz="1400" dirty="0" err="1" smtClean="0">
                <a:latin typeface="Courier New"/>
                <a:cs typeface="Courier New"/>
              </a:rPr>
              <a:t>link:roleType</a:t>
            </a:r>
            <a:r>
              <a:rPr lang="en-US" sz="1400" dirty="0" smtClean="0">
                <a:latin typeface="Courier New"/>
                <a:cs typeface="Courier New"/>
              </a:rPr>
              <a:t>&gt;</a:t>
            </a:r>
          </a:p>
          <a:p>
            <a:pPr lvl="0"/>
            <a:r>
              <a:rPr lang="en-US" dirty="0" smtClean="0">
                <a:solidFill>
                  <a:prstClr val="black"/>
                </a:solidFill>
              </a:rPr>
              <a:t>And then we refer to it from the top of our </a:t>
            </a:r>
            <a:r>
              <a:rPr lang="en-US" dirty="0" err="1" smtClean="0">
                <a:solidFill>
                  <a:prstClr val="black"/>
                </a:solidFill>
              </a:rPr>
              <a:t>linkbase</a:t>
            </a:r>
            <a:r>
              <a:rPr lang="en-US" dirty="0" smtClean="0">
                <a:solidFill>
                  <a:prstClr val="black"/>
                </a:solidFill>
              </a:rPr>
              <a:t> file:</a:t>
            </a:r>
          </a:p>
          <a:p>
            <a:pPr>
              <a:buNone/>
            </a:pPr>
            <a:r>
              <a:rPr lang="en-US" sz="1400" dirty="0" smtClean="0">
                <a:latin typeface="Courier New"/>
                <a:cs typeface="Courier New"/>
              </a:rPr>
              <a:t>&lt;</a:t>
            </a:r>
            <a:r>
              <a:rPr lang="en-US" sz="1400" dirty="0" err="1" smtClean="0">
                <a:latin typeface="Courier New"/>
                <a:cs typeface="Courier New"/>
              </a:rPr>
              <a:t>link:roleRef</a:t>
            </a:r>
            <a:endParaRPr lang="en-US" sz="1400" dirty="0" smtClean="0">
              <a:latin typeface="Courier New"/>
              <a:cs typeface="Courier New"/>
            </a:endParaRPr>
          </a:p>
          <a:p>
            <a:pPr>
              <a:buNone/>
            </a:pPr>
            <a:r>
              <a:rPr lang="en-US" sz="1400" dirty="0" smtClean="0">
                <a:latin typeface="Courier New"/>
                <a:cs typeface="Courier New"/>
              </a:rPr>
              <a:t>  </a:t>
            </a:r>
            <a:r>
              <a:rPr lang="en-US" sz="1400" dirty="0" err="1" smtClean="0">
                <a:latin typeface="Courier New"/>
                <a:cs typeface="Courier New"/>
              </a:rPr>
              <a:t>roleURI</a:t>
            </a:r>
            <a:r>
              <a:rPr lang="en-US" sz="1400" dirty="0" smtClean="0">
                <a:latin typeface="Courier New"/>
                <a:cs typeface="Courier New"/>
              </a:rPr>
              <a:t>="</a:t>
            </a:r>
            <a:r>
              <a:rPr lang="en-US" sz="1400" b="1" dirty="0" smtClean="0">
                <a:latin typeface="Courier New"/>
                <a:cs typeface="Courier New"/>
              </a:rPr>
              <a:t>http://</a:t>
            </a:r>
            <a:r>
              <a:rPr lang="en-US" sz="1400" b="1" dirty="0" err="1" smtClean="0">
                <a:latin typeface="Courier New"/>
                <a:cs typeface="Courier New"/>
              </a:rPr>
              <a:t>www.google.com/role/BalanceSheet</a:t>
            </a:r>
            <a:r>
              <a:rPr lang="en-US" sz="1400" dirty="0" smtClean="0">
                <a:latin typeface="Courier New"/>
                <a:cs typeface="Courier New"/>
              </a:rPr>
              <a:t>"</a:t>
            </a:r>
          </a:p>
          <a:p>
            <a:pPr>
              <a:buNone/>
            </a:pPr>
            <a:r>
              <a:rPr lang="en-US" sz="1400" dirty="0" smtClean="0">
                <a:latin typeface="Courier New"/>
                <a:cs typeface="Courier New"/>
              </a:rPr>
              <a:t>  </a:t>
            </a:r>
            <a:r>
              <a:rPr lang="en-US" sz="1400" dirty="0" err="1" smtClean="0">
                <a:latin typeface="Courier New"/>
                <a:cs typeface="Courier New"/>
              </a:rPr>
              <a:t>xlink:type</a:t>
            </a:r>
            <a:r>
              <a:rPr lang="en-US" sz="1400" dirty="0" smtClean="0">
                <a:latin typeface="Courier New"/>
                <a:cs typeface="Courier New"/>
              </a:rPr>
              <a:t>="simple"</a:t>
            </a:r>
          </a:p>
          <a:p>
            <a:pPr>
              <a:buNone/>
            </a:pPr>
            <a:r>
              <a:rPr lang="en-US" sz="1400" dirty="0" smtClean="0">
                <a:latin typeface="Courier New"/>
                <a:cs typeface="Courier New"/>
              </a:rPr>
              <a:t>  </a:t>
            </a:r>
            <a:r>
              <a:rPr lang="en-US" sz="1400" dirty="0" err="1" smtClean="0">
                <a:latin typeface="Courier New"/>
                <a:cs typeface="Courier New"/>
              </a:rPr>
              <a:t>xlink:href</a:t>
            </a:r>
            <a:r>
              <a:rPr lang="en-US" sz="1400" dirty="0" smtClean="0">
                <a:latin typeface="Courier New"/>
                <a:cs typeface="Courier New"/>
              </a:rPr>
              <a:t>="</a:t>
            </a:r>
            <a:r>
              <a:rPr lang="en-US" sz="1400" b="1" dirty="0" err="1" smtClean="0">
                <a:latin typeface="Courier New"/>
                <a:cs typeface="Courier New"/>
              </a:rPr>
              <a:t>myTaxonomy.xsd#BalanceSheet</a:t>
            </a:r>
            <a:r>
              <a:rPr lang="en-US" sz="1400" dirty="0" smtClean="0">
                <a:latin typeface="Courier New"/>
                <a:cs typeface="Courier New"/>
              </a:rPr>
              <a:t>"/&gt;</a:t>
            </a:r>
          </a:p>
          <a:p>
            <a:pPr>
              <a:buNone/>
            </a:pPr>
            <a:endParaRPr lang="en-US" sz="1400" dirty="0" smtClean="0">
              <a:latin typeface="Courier New"/>
              <a:cs typeface="Courier New"/>
            </a:endParaRPr>
          </a:p>
          <a:p>
            <a:pPr>
              <a:buNone/>
            </a:pPr>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Placeholder 3"/>
          <p:cNvSpPr>
            <a:spLocks noGrp="1"/>
          </p:cNvSpPr>
          <p:nvPr>
            <p:ph type="body" idx="1"/>
          </p:nvPr>
        </p:nvSpPr>
        <p:spPr>
          <a:xfrm>
            <a:off x="990600" y="2590800"/>
            <a:ext cx="7504113" cy="2667000"/>
          </a:xfrm>
        </p:spPr>
        <p:txBody>
          <a:bodyPr anchor="ctr"/>
          <a:lstStyle/>
          <a:p>
            <a:pPr algn="ctr" eaLnBrk="1" hangingPunct="1"/>
            <a:r>
              <a:rPr lang="en-US" dirty="0" smtClean="0">
                <a:solidFill>
                  <a:schemeClr val="tx1"/>
                </a:solidFill>
                <a:latin typeface="Arial" pitchFamily="-106" charset="0"/>
              </a:rPr>
              <a:t>Part 3: What’s wrong with XBRL?</a:t>
            </a:r>
            <a:endParaRPr lang="en-US" sz="1700" dirty="0">
              <a:solidFill>
                <a:schemeClr val="tx1"/>
              </a:solidFill>
              <a:latin typeface="Arial" pitchFamily="-106"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XBRL’s</a:t>
            </a:r>
            <a:r>
              <a:rPr lang="en-US" dirty="0" smtClean="0"/>
              <a:t> fundamental flaw (hard to fix) </a:t>
            </a:r>
            <a:endParaRPr lang="en-US" dirty="0"/>
          </a:p>
        </p:txBody>
      </p:sp>
      <p:sp>
        <p:nvSpPr>
          <p:cNvPr id="3" name="Content Placeholder 2"/>
          <p:cNvSpPr>
            <a:spLocks noGrp="1"/>
          </p:cNvSpPr>
          <p:nvPr>
            <p:ph idx="1"/>
          </p:nvPr>
        </p:nvSpPr>
        <p:spPr>
          <a:xfrm>
            <a:off x="457200" y="1295400"/>
            <a:ext cx="8229600" cy="4724400"/>
          </a:xfrm>
        </p:spPr>
        <p:txBody>
          <a:bodyPr/>
          <a:lstStyle/>
          <a:p>
            <a:r>
              <a:rPr lang="en-US" dirty="0" smtClean="0"/>
              <a:t>XBRL is an </a:t>
            </a:r>
            <a:r>
              <a:rPr lang="en-US" i="1" dirty="0" smtClean="0"/>
              <a:t>underpowered modeling tool</a:t>
            </a:r>
            <a:r>
              <a:rPr lang="en-US" dirty="0" smtClean="0"/>
              <a:t> for</a:t>
            </a:r>
            <a:r>
              <a:rPr lang="en-US" dirty="0" smtClean="0"/>
              <a:t> accounting</a:t>
            </a:r>
          </a:p>
          <a:p>
            <a:r>
              <a:rPr lang="en-US" dirty="0" smtClean="0"/>
              <a:t>Fundamental modeling flaw:</a:t>
            </a:r>
          </a:p>
          <a:p>
            <a:pPr lvl="1"/>
            <a:r>
              <a:rPr lang="en-US" dirty="0" smtClean="0"/>
              <a:t>Everything is global; there are no local names</a:t>
            </a:r>
          </a:p>
          <a:p>
            <a:pPr lvl="1"/>
            <a:r>
              <a:rPr lang="en-US" dirty="0" smtClean="0"/>
              <a:t>A consequence of making concepts global and everything a concept</a:t>
            </a:r>
          </a:p>
          <a:p>
            <a:r>
              <a:rPr lang="en-US" dirty="0" smtClean="0"/>
              <a:t>Hard to fix because it’s fundamental, and large models have already been built using this modeling tool, e.g. US GAAP and IFRS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concepts when everything’s global</a:t>
            </a:r>
            <a:endParaRPr lang="en-US" dirty="0"/>
          </a:p>
        </p:txBody>
      </p:sp>
      <p:sp>
        <p:nvSpPr>
          <p:cNvPr id="3" name="Content Placeholder 2"/>
          <p:cNvSpPr>
            <a:spLocks noGrp="1"/>
          </p:cNvSpPr>
          <p:nvPr>
            <p:ph idx="1"/>
          </p:nvPr>
        </p:nvSpPr>
        <p:spPr/>
        <p:txBody>
          <a:bodyPr/>
          <a:lstStyle/>
          <a:p>
            <a:r>
              <a:rPr lang="en-US" dirty="0" smtClean="0"/>
              <a:t>The taxonomy for US GAAP (Generally Accepted Accounting Principles) includes over 12,000 item concepts</a:t>
            </a:r>
          </a:p>
          <a:p>
            <a:r>
              <a:rPr lang="en-US" dirty="0" smtClean="0"/>
              <a:t>Concepts are identified globally by name</a:t>
            </a:r>
          </a:p>
          <a:p>
            <a:pPr lvl="1"/>
            <a:r>
              <a:rPr lang="en-US" dirty="0" smtClean="0"/>
              <a:t>irrespective of any latent interrelationships</a:t>
            </a:r>
          </a:p>
          <a:p>
            <a:r>
              <a:rPr lang="en-US" dirty="0" smtClean="0"/>
              <a:t>There are no local contexts in which to define concepts; everything is defined globally, e.g.:</a:t>
            </a:r>
          </a:p>
          <a:p>
            <a:pPr lvl="1"/>
            <a:r>
              <a:rPr lang="en-US" dirty="0" smtClean="0"/>
              <a:t>us-</a:t>
            </a:r>
            <a:r>
              <a:rPr lang="en-US" dirty="0" err="1" smtClean="0"/>
              <a:t>gaap:NoncashOrPartNoncashAcquisitionInterestAcquired</a:t>
            </a:r>
            <a:endParaRPr lang="en-US" dirty="0" smtClean="0"/>
          </a:p>
          <a:p>
            <a:pPr lvl="1"/>
            <a:r>
              <a:rPr lang="en-US" dirty="0" smtClean="0"/>
              <a:t>us-</a:t>
            </a:r>
            <a:r>
              <a:rPr lang="en-US" dirty="0" err="1" smtClean="0"/>
              <a:t>gaap:GainLossOnSaleOfEquityInvestments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gets unwieldy</a:t>
            </a:r>
            <a:endParaRPr lang="en-US" dirty="0"/>
          </a:p>
        </p:txBody>
      </p:sp>
      <p:sp>
        <p:nvSpPr>
          <p:cNvPr id="3" name="Content Placeholder 2"/>
          <p:cNvSpPr>
            <a:spLocks noGrp="1"/>
          </p:cNvSpPr>
          <p:nvPr>
            <p:ph idx="1"/>
          </p:nvPr>
        </p:nvSpPr>
        <p:spPr/>
        <p:txBody>
          <a:bodyPr/>
          <a:lstStyle/>
          <a:p>
            <a:r>
              <a:rPr lang="en-US" dirty="0" smtClean="0"/>
              <a:t>us-</a:t>
            </a:r>
            <a:r>
              <a:rPr lang="en-US" dirty="0" err="1" smtClean="0"/>
              <a:t>gaap:QualitativeAndQuantitativeInformationAssetsOrLiabili</a:t>
            </a:r>
            <a:endParaRPr lang="en-US" dirty="0" smtClean="0"/>
          </a:p>
          <a:p>
            <a:pPr>
              <a:buNone/>
            </a:pPr>
            <a:r>
              <a:rPr lang="en-US" dirty="0" err="1" smtClean="0"/>
              <a:t>tiesForTransferorsContinuingInvolvementInSecuritizationOrAsset</a:t>
            </a:r>
            <a:endParaRPr lang="en-US" dirty="0" smtClean="0"/>
          </a:p>
          <a:p>
            <a:pPr>
              <a:buNone/>
            </a:pPr>
            <a:r>
              <a:rPr lang="en-US" dirty="0" err="1" smtClean="0"/>
              <a:t>backedFinancingArrangementNotPreviouslyRequiredFinancialSu</a:t>
            </a:r>
            <a:endParaRPr lang="en-US" dirty="0" smtClean="0"/>
          </a:p>
          <a:p>
            <a:pPr>
              <a:buNone/>
            </a:pPr>
            <a:r>
              <a:rPr lang="en-US" dirty="0" err="1" smtClean="0"/>
              <a:t>pportProvided</a:t>
            </a:r>
            <a:endParaRPr lang="en-US" dirty="0" smtClean="0"/>
          </a:p>
          <a:p>
            <a:pPr lvl="1"/>
            <a:r>
              <a:rPr lang="en-US" dirty="0" smtClean="0"/>
              <a:t>Ad hoc queries are impractical</a:t>
            </a:r>
          </a:p>
          <a:p>
            <a:r>
              <a:rPr lang="en-US" dirty="0" smtClean="0"/>
              <a:t>The </a:t>
            </a:r>
            <a:r>
              <a:rPr lang="en-US" i="1" dirty="0" smtClean="0"/>
              <a:t>average</a:t>
            </a:r>
            <a:r>
              <a:rPr lang="en-US" dirty="0" smtClean="0"/>
              <a:t> identifier length for line items is 49 characters:</a:t>
            </a:r>
          </a:p>
          <a:p>
            <a:pPr lvl="1"/>
            <a:r>
              <a:rPr lang="en-US" dirty="0" smtClean="0"/>
              <a:t>E.g.: us-</a:t>
            </a:r>
            <a:r>
              <a:rPr lang="en-US" dirty="0" err="1" smtClean="0"/>
              <a:t>gaap:InterestRateCashFlowHedgeDerivativeAtFairValueNet</a:t>
            </a: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have helped</a:t>
            </a:r>
            <a:endParaRPr lang="en-US" dirty="0"/>
          </a:p>
        </p:txBody>
      </p:sp>
      <p:sp>
        <p:nvSpPr>
          <p:cNvPr id="3" name="Content Placeholder 2"/>
          <p:cNvSpPr>
            <a:spLocks noGrp="1"/>
          </p:cNvSpPr>
          <p:nvPr>
            <p:ph idx="1"/>
          </p:nvPr>
        </p:nvSpPr>
        <p:spPr/>
        <p:txBody>
          <a:bodyPr/>
          <a:lstStyle/>
          <a:p>
            <a:r>
              <a:rPr lang="en-US" dirty="0" smtClean="0"/>
              <a:t>Allowing local names, analogous to features in other programming languages and data formats:</a:t>
            </a:r>
          </a:p>
          <a:p>
            <a:pPr lvl="1"/>
            <a:r>
              <a:rPr lang="en-US" dirty="0" smtClean="0"/>
              <a:t>Local data in OO programming</a:t>
            </a:r>
          </a:p>
          <a:p>
            <a:pPr lvl="1"/>
            <a:r>
              <a:rPr lang="en-US" dirty="0" smtClean="0"/>
              <a:t>Hierarchical package naming in Java</a:t>
            </a:r>
          </a:p>
          <a:p>
            <a:pPr lvl="1"/>
            <a:r>
              <a:rPr lang="en-US" dirty="0" smtClean="0"/>
              <a:t>Local elements in XML</a:t>
            </a:r>
          </a:p>
          <a:p>
            <a:r>
              <a:rPr lang="en-US" dirty="0" smtClean="0"/>
              <a:t>Leverage natural grouping of concepts</a:t>
            </a:r>
          </a:p>
          <a:p>
            <a:pPr lvl="1"/>
            <a:r>
              <a:rPr lang="en-US" dirty="0" smtClean="0"/>
              <a:t>Still can be accessible for arbitrary statements (e.g., by “drilling down”)</a:t>
            </a:r>
          </a:p>
          <a:p>
            <a:pPr lvl="1"/>
            <a:r>
              <a:rPr lang="en-US" dirty="0" smtClean="0"/>
              <a:t>E.g., many concepts could have the local name “Income” or “Assets”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563562"/>
          </a:xfrm>
        </p:spPr>
        <p:txBody>
          <a:bodyPr/>
          <a:lstStyle/>
          <a:p>
            <a:r>
              <a:rPr lang="en-US" dirty="0" smtClean="0"/>
              <a:t>I’ve heard of code smells. Can modeling tools smell?</a:t>
            </a:r>
            <a:endParaRPr lang="en-US" dirty="0"/>
          </a:p>
        </p:txBody>
      </p:sp>
      <p:pic>
        <p:nvPicPr>
          <p:cNvPr id="5" name="Picture 4"/>
          <p:cNvPicPr>
            <a:picLocks noChangeAspect="1"/>
          </p:cNvPicPr>
          <p:nvPr/>
        </p:nvPicPr>
        <p:blipFill>
          <a:blip r:embed="rId2"/>
          <a:stretch>
            <a:fillRect/>
          </a:stretch>
        </p:blipFill>
        <p:spPr>
          <a:xfrm>
            <a:off x="228600" y="1295400"/>
            <a:ext cx="8686800" cy="4718881"/>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563562"/>
          </a:xfrm>
        </p:spPr>
        <p:txBody>
          <a:bodyPr/>
          <a:lstStyle/>
          <a:p>
            <a:r>
              <a:rPr lang="en-US" dirty="0" smtClean="0"/>
              <a:t>I’ve heard of code smells. Can modeling tools smell?</a:t>
            </a:r>
            <a:endParaRPr lang="en-US" dirty="0"/>
          </a:p>
        </p:txBody>
      </p:sp>
      <p:pic>
        <p:nvPicPr>
          <p:cNvPr id="5" name="Picture 4"/>
          <p:cNvPicPr>
            <a:picLocks noChangeAspect="1"/>
          </p:cNvPicPr>
          <p:nvPr/>
        </p:nvPicPr>
        <p:blipFill>
          <a:blip r:embed="rId2"/>
          <a:stretch>
            <a:fillRect/>
          </a:stretch>
        </p:blipFill>
        <p:spPr>
          <a:xfrm>
            <a:off x="228600" y="1295400"/>
            <a:ext cx="8686800" cy="4718881"/>
          </a:xfrm>
          <a:prstGeom prst="rect">
            <a:avLst/>
          </a:prstGeom>
        </p:spPr>
      </p:pic>
      <p:sp>
        <p:nvSpPr>
          <p:cNvPr id="7" name="Horizontal Scroll 6"/>
          <p:cNvSpPr/>
          <p:nvPr/>
        </p:nvSpPr>
        <p:spPr>
          <a:xfrm rot="21058676">
            <a:off x="2315223" y="2087286"/>
            <a:ext cx="4841929" cy="2397730"/>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21017637">
            <a:off x="2607870" y="2885067"/>
            <a:ext cx="4553799" cy="830997"/>
          </a:xfrm>
          <a:prstGeom prst="rect">
            <a:avLst/>
          </a:prstGeom>
          <a:noFill/>
        </p:spPr>
        <p:txBody>
          <a:bodyPr wrap="square" rtlCol="0">
            <a:spAutoFit/>
          </a:bodyPr>
          <a:lstStyle/>
          <a:p>
            <a:r>
              <a:rPr lang="en-US" sz="2400" b="1" dirty="0" smtClean="0"/>
              <a:t>Prediction: cottage industry of concept name</a:t>
            </a:r>
            <a:r>
              <a:rPr lang="en-US" sz="2400" b="1" dirty="0" smtClean="0"/>
              <a:t> data mining</a:t>
            </a:r>
            <a:endParaRPr lang="en-US" sz="24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XBRL’s</a:t>
            </a:r>
            <a:r>
              <a:rPr lang="en-US" dirty="0" smtClean="0"/>
              <a:t> representation flaws (“easy” to fix) </a:t>
            </a:r>
            <a:endParaRPr lang="en-US" dirty="0"/>
          </a:p>
        </p:txBody>
      </p:sp>
      <p:sp>
        <p:nvSpPr>
          <p:cNvPr id="3" name="Content Placeholder 2"/>
          <p:cNvSpPr>
            <a:spLocks noGrp="1"/>
          </p:cNvSpPr>
          <p:nvPr>
            <p:ph idx="1"/>
          </p:nvPr>
        </p:nvSpPr>
        <p:spPr>
          <a:xfrm>
            <a:off x="457200" y="1295400"/>
            <a:ext cx="8229600" cy="4724400"/>
          </a:xfrm>
        </p:spPr>
        <p:txBody>
          <a:bodyPr/>
          <a:lstStyle/>
          <a:p>
            <a:r>
              <a:rPr lang="en-US" dirty="0" err="1" smtClean="0"/>
              <a:t>XBRL’s</a:t>
            </a:r>
            <a:r>
              <a:rPr lang="en-US" dirty="0" smtClean="0"/>
              <a:t> use of XML schemas and </a:t>
            </a:r>
            <a:r>
              <a:rPr lang="en-US" dirty="0" err="1" smtClean="0"/>
              <a:t>XLink</a:t>
            </a:r>
            <a:r>
              <a:rPr lang="en-US" dirty="0" smtClean="0"/>
              <a:t> leaves a lot to be desired</a:t>
            </a:r>
          </a:p>
          <a:p>
            <a:pPr lvl="1"/>
            <a:r>
              <a:rPr lang="en-US" dirty="0" smtClean="0"/>
              <a:t>Too much plumbing</a:t>
            </a:r>
          </a:p>
          <a:p>
            <a:pPr lvl="1"/>
            <a:r>
              <a:rPr lang="en-US" dirty="0" smtClean="0"/>
              <a:t>Too much indirection</a:t>
            </a:r>
          </a:p>
          <a:p>
            <a:pPr lvl="1"/>
            <a:r>
              <a:rPr lang="en-US" dirty="0" smtClean="0"/>
              <a:t>Low signal-to-noise ratio</a:t>
            </a:r>
          </a:p>
          <a:p>
            <a:pPr lvl="1"/>
            <a:r>
              <a:rPr lang="en-US" dirty="0" smtClean="0"/>
              <a:t>So heavily normalized that it’s unreadable</a:t>
            </a:r>
          </a:p>
          <a:p>
            <a:r>
              <a:rPr lang="en-US" dirty="0" smtClean="0"/>
              <a:t>The bias toward hierarchical structures in financial data is obscured</a:t>
            </a:r>
          </a:p>
          <a:p>
            <a:r>
              <a:rPr lang="en-US" dirty="0" smtClean="0"/>
              <a:t>Can be addressed by providing alternative representations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XBRL’s</a:t>
            </a:r>
            <a:r>
              <a:rPr lang="en-US" dirty="0" smtClean="0"/>
              <a:t> use of XML</a:t>
            </a:r>
            <a:endParaRPr lang="en-US" dirty="0"/>
          </a:p>
        </p:txBody>
      </p:sp>
      <p:sp>
        <p:nvSpPr>
          <p:cNvPr id="3" name="Content Placeholder 2"/>
          <p:cNvSpPr>
            <a:spLocks noGrp="1"/>
          </p:cNvSpPr>
          <p:nvPr>
            <p:ph idx="1"/>
          </p:nvPr>
        </p:nvSpPr>
        <p:spPr>
          <a:xfrm>
            <a:off x="457200" y="1295400"/>
            <a:ext cx="8229600" cy="5029200"/>
          </a:xfrm>
        </p:spPr>
        <p:txBody>
          <a:bodyPr/>
          <a:lstStyle/>
          <a:p>
            <a:r>
              <a:rPr lang="en-US" dirty="0" smtClean="0"/>
              <a:t>What XML is good at representing:</a:t>
            </a:r>
          </a:p>
          <a:p>
            <a:pPr lvl="1"/>
            <a:r>
              <a:rPr lang="en-US" dirty="0" smtClean="0"/>
              <a:t>Order</a:t>
            </a:r>
          </a:p>
          <a:p>
            <a:pPr lvl="1"/>
            <a:r>
              <a:rPr lang="en-US" dirty="0" smtClean="0"/>
              <a:t>Hierarchy</a:t>
            </a:r>
          </a:p>
          <a:p>
            <a:pPr lvl="1"/>
            <a:r>
              <a:rPr lang="en-US" dirty="0" smtClean="0"/>
              <a:t>Context (using local elements or attributes)</a:t>
            </a:r>
          </a:p>
          <a:p>
            <a:r>
              <a:rPr lang="en-US" dirty="0" smtClean="0"/>
              <a:t>XBRL leverages none of these</a:t>
            </a:r>
          </a:p>
          <a:p>
            <a:pPr lvl="1"/>
            <a:r>
              <a:rPr lang="en-US" dirty="0" smtClean="0"/>
              <a:t>Order of elements never matters in XBRL</a:t>
            </a:r>
          </a:p>
          <a:p>
            <a:pPr lvl="1"/>
            <a:r>
              <a:rPr lang="en-US" dirty="0" smtClean="0"/>
              <a:t>Hierarchical data is never represented using element nesting</a:t>
            </a:r>
          </a:p>
          <a:p>
            <a:pPr lvl="2"/>
            <a:r>
              <a:rPr lang="en-US" dirty="0" smtClean="0"/>
              <a:t>Everything is flat</a:t>
            </a:r>
          </a:p>
          <a:p>
            <a:pPr lvl="1"/>
            <a:r>
              <a:rPr lang="en-US" dirty="0" smtClean="0"/>
              <a:t>All element names are declared globally</a:t>
            </a:r>
          </a:p>
          <a:p>
            <a:pPr lvl="2"/>
            <a:r>
              <a:rPr lang="en-US" dirty="0" smtClean="0"/>
              <a:t>(A natural consequence of never using element nesting)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458200" cy="563562"/>
          </a:xfrm>
        </p:spPr>
        <p:txBody>
          <a:bodyPr/>
          <a:lstStyle/>
          <a:p>
            <a:pPr eaLnBrk="1" hangingPunct="1"/>
            <a:r>
              <a:rPr lang="en-US" dirty="0" smtClean="0">
                <a:latin typeface="Arial" pitchFamily="-106" charset="0"/>
              </a:rPr>
              <a:t>First </a:t>
            </a:r>
            <a:r>
              <a:rPr lang="en-US" dirty="0" smtClean="0">
                <a:latin typeface="Arial" pitchFamily="-106" charset="0"/>
              </a:rPr>
              <a:t>a</a:t>
            </a:r>
            <a:r>
              <a:rPr lang="en-US" dirty="0" smtClean="0">
                <a:latin typeface="Arial" pitchFamily="-106" charset="0"/>
              </a:rPr>
              <a:t> few confessions: why I’m attracted to XBRL</a:t>
            </a:r>
            <a:endParaRPr lang="en-US" dirty="0">
              <a:latin typeface="Arial" pitchFamily="-106" charset="0"/>
            </a:endParaRPr>
          </a:p>
        </p:txBody>
      </p:sp>
      <p:sp>
        <p:nvSpPr>
          <p:cNvPr id="7171" name="Content Placeholder 2"/>
          <p:cNvSpPr>
            <a:spLocks noGrp="1"/>
          </p:cNvSpPr>
          <p:nvPr>
            <p:ph idx="1"/>
          </p:nvPr>
        </p:nvSpPr>
        <p:spPr/>
        <p:txBody>
          <a:bodyPr/>
          <a:lstStyle/>
          <a:p>
            <a:pPr eaLnBrk="1" hangingPunct="1"/>
            <a:r>
              <a:rPr lang="en-US" dirty="0" smtClean="0">
                <a:latin typeface="Arial" pitchFamily="-106" charset="0"/>
              </a:rPr>
              <a:t>XBRL is a huge puzzle; I like puzzles.</a:t>
            </a:r>
          </a:p>
          <a:p>
            <a:pPr eaLnBrk="1" hangingPunct="1"/>
            <a:r>
              <a:rPr lang="en-US" dirty="0" smtClean="0">
                <a:latin typeface="Arial" pitchFamily="-106" charset="0"/>
              </a:rPr>
              <a:t>It’s got major traction; there’s tons of real data &amp; lots of people are paying attention.</a:t>
            </a:r>
          </a:p>
          <a:p>
            <a:pPr eaLnBrk="1" hangingPunct="1"/>
            <a:r>
              <a:rPr lang="en-US" dirty="0" smtClean="0">
                <a:latin typeface="Arial" pitchFamily="-106" charset="0"/>
              </a:rPr>
              <a:t>I love to find simpler ways of conveying information.</a:t>
            </a:r>
          </a:p>
          <a:p>
            <a:pPr eaLnBrk="1" hangingPunct="1"/>
            <a:r>
              <a:rPr lang="en-US" dirty="0" smtClean="0">
                <a:latin typeface="Arial" pitchFamily="-106" charset="0"/>
              </a:rPr>
              <a:t>I love to delete reams of no-longer-necessary code.</a:t>
            </a:r>
          </a:p>
          <a:p>
            <a:pPr eaLnBrk="1" hangingPunct="1"/>
            <a:r>
              <a:rPr lang="en-US" dirty="0" smtClean="0">
                <a:latin typeface="Arial" pitchFamily="-106" charset="0"/>
              </a:rPr>
              <a:t>There’s a lot of pain out there. I like to alleviate pain.</a:t>
            </a:r>
          </a:p>
          <a:p>
            <a:pPr eaLnBrk="1" hangingPunct="1"/>
            <a:r>
              <a:rPr lang="en-US" dirty="0" smtClean="0">
                <a:latin typeface="Arial" pitchFamily="-106" charset="0"/>
              </a:rPr>
              <a:t>Have you ever had that it’s-so-disgusting-I-can’t-take-my-eyes-off-it feeling?</a:t>
            </a:r>
          </a:p>
          <a:p>
            <a:pPr eaLnBrk="1" hangingPunct="1"/>
            <a:endParaRPr lang="en-US" dirty="0" smtClean="0">
              <a:latin typeface="Arial" pitchFamily="-106"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t>
            </a:r>
            <a:r>
              <a:rPr lang="en-US" dirty="0" smtClean="0"/>
              <a:t>objection </a:t>
            </a:r>
            <a:r>
              <a:rPr lang="en-US" dirty="0" smtClean="0"/>
              <a:t>to this critique</a:t>
            </a:r>
            <a:endParaRPr lang="en-US" dirty="0"/>
          </a:p>
        </p:txBody>
      </p:sp>
      <p:sp>
        <p:nvSpPr>
          <p:cNvPr id="3" name="Content Placeholder 2"/>
          <p:cNvSpPr>
            <a:spLocks noGrp="1"/>
          </p:cNvSpPr>
          <p:nvPr>
            <p:ph idx="1"/>
          </p:nvPr>
        </p:nvSpPr>
        <p:spPr>
          <a:xfrm>
            <a:off x="457200" y="1295400"/>
            <a:ext cx="8229600" cy="5029200"/>
          </a:xfrm>
        </p:spPr>
        <p:txBody>
          <a:bodyPr/>
          <a:lstStyle/>
          <a:p>
            <a:r>
              <a:rPr lang="en-US" dirty="0" smtClean="0"/>
              <a:t>Objection: “But not everything is a hierarchy. XBRL supports arbitrary networks of linked data.”</a:t>
            </a:r>
          </a:p>
          <a:p>
            <a:r>
              <a:rPr lang="en-US" dirty="0" smtClean="0"/>
              <a:t>Response: Yes, but</a:t>
            </a:r>
            <a:r>
              <a:rPr lang="en-US" dirty="0" smtClean="0"/>
              <a:t> much </a:t>
            </a:r>
            <a:r>
              <a:rPr lang="en-US" dirty="0" smtClean="0"/>
              <a:t>of the data </a:t>
            </a:r>
            <a:r>
              <a:rPr lang="en-US" i="1" dirty="0" smtClean="0"/>
              <a:t>is</a:t>
            </a:r>
            <a:r>
              <a:rPr lang="en-US" dirty="0" smtClean="0"/>
              <a:t> hierarchical</a:t>
            </a:r>
          </a:p>
          <a:p>
            <a:pPr lvl="1"/>
            <a:r>
              <a:rPr lang="en-US" dirty="0" smtClean="0"/>
              <a:t>You can still represent both</a:t>
            </a:r>
          </a:p>
          <a:p>
            <a:pPr lvl="1"/>
            <a:r>
              <a:rPr lang="en-US" dirty="0" smtClean="0"/>
              <a:t>“Make easy things easy and hard things possible</a:t>
            </a:r>
            <a:r>
              <a:rPr lang="en-US" dirty="0" smtClean="0"/>
              <a:t>”</a:t>
            </a:r>
          </a:p>
          <a:p>
            <a:pPr lvl="1"/>
            <a:r>
              <a:rPr lang="en-US" dirty="0" smtClean="0"/>
              <a:t>Use two mechanisms if necessary</a:t>
            </a: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Placeholder 3"/>
          <p:cNvSpPr>
            <a:spLocks noGrp="1"/>
          </p:cNvSpPr>
          <p:nvPr>
            <p:ph type="body" idx="1"/>
          </p:nvPr>
        </p:nvSpPr>
        <p:spPr>
          <a:xfrm>
            <a:off x="990600" y="2590800"/>
            <a:ext cx="7504113" cy="2667000"/>
          </a:xfrm>
        </p:spPr>
        <p:txBody>
          <a:bodyPr anchor="ctr"/>
          <a:lstStyle/>
          <a:p>
            <a:pPr algn="ctr" eaLnBrk="1" hangingPunct="1"/>
            <a:r>
              <a:rPr lang="en-US" dirty="0" smtClean="0">
                <a:solidFill>
                  <a:schemeClr val="tx1"/>
                </a:solidFill>
                <a:latin typeface="Arial" pitchFamily="-106" charset="0"/>
              </a:rPr>
              <a:t>Part 4: What can be done about it?</a:t>
            </a:r>
            <a:endParaRPr lang="en-US" sz="1700" dirty="0">
              <a:solidFill>
                <a:schemeClr val="tx1"/>
              </a:solidFill>
              <a:latin typeface="Arial" pitchFamily="-106"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design an alternative representation</a:t>
            </a:r>
            <a:endParaRPr lang="en-US" dirty="0"/>
          </a:p>
        </p:txBody>
      </p:sp>
      <p:sp>
        <p:nvSpPr>
          <p:cNvPr id="3" name="Content Placeholder 2"/>
          <p:cNvSpPr>
            <a:spLocks noGrp="1"/>
          </p:cNvSpPr>
          <p:nvPr>
            <p:ph idx="1"/>
          </p:nvPr>
        </p:nvSpPr>
        <p:spPr>
          <a:xfrm>
            <a:off x="457200" y="1295400"/>
            <a:ext cx="8229600" cy="5029200"/>
          </a:xfrm>
        </p:spPr>
        <p:txBody>
          <a:bodyPr/>
          <a:lstStyle/>
          <a:p>
            <a:r>
              <a:rPr lang="en-US" dirty="0" smtClean="0"/>
              <a:t>Scrap </a:t>
            </a:r>
            <a:r>
              <a:rPr lang="en-US" dirty="0" err="1" smtClean="0"/>
              <a:t>XLink</a:t>
            </a:r>
            <a:r>
              <a:rPr lang="en-US" dirty="0" smtClean="0"/>
              <a:t> and XSD (except for simple data types)</a:t>
            </a:r>
          </a:p>
          <a:p>
            <a:r>
              <a:rPr lang="en-US" dirty="0" smtClean="0"/>
              <a:t>Leverage </a:t>
            </a:r>
            <a:r>
              <a:rPr lang="en-US" dirty="0" err="1" smtClean="0"/>
              <a:t>XML’s</a:t>
            </a:r>
            <a:r>
              <a:rPr lang="en-US" dirty="0" smtClean="0"/>
              <a:t> expressive power</a:t>
            </a:r>
          </a:p>
          <a:p>
            <a:r>
              <a:rPr lang="en-US" dirty="0" smtClean="0"/>
              <a:t>Eliminate unnecessary indirection</a:t>
            </a:r>
          </a:p>
          <a:p>
            <a:r>
              <a:rPr lang="en-US" dirty="0" smtClean="0"/>
              <a:t>Can be compatible via round-trip translation (e.g., via XSLT)</a:t>
            </a:r>
          </a:p>
          <a:p>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idea: refer to concepts by name</a:t>
            </a:r>
            <a:endParaRPr lang="en-US" dirty="0"/>
          </a:p>
        </p:txBody>
      </p:sp>
      <p:sp>
        <p:nvSpPr>
          <p:cNvPr id="3" name="Content Placeholder 2"/>
          <p:cNvSpPr>
            <a:spLocks noGrp="1"/>
          </p:cNvSpPr>
          <p:nvPr>
            <p:ph idx="1"/>
          </p:nvPr>
        </p:nvSpPr>
        <p:spPr>
          <a:xfrm>
            <a:off x="457200" y="1295400"/>
            <a:ext cx="8229600" cy="5029200"/>
          </a:xfrm>
        </p:spPr>
        <p:txBody>
          <a:bodyPr/>
          <a:lstStyle/>
          <a:p>
            <a:r>
              <a:rPr lang="en-US" dirty="0" smtClean="0"/>
              <a:t>Since concepts have global names (</a:t>
            </a:r>
            <a:r>
              <a:rPr lang="en-US" dirty="0" err="1" smtClean="0"/>
              <a:t>QNames</a:t>
            </a:r>
            <a:r>
              <a:rPr lang="en-US" dirty="0" smtClean="0"/>
              <a:t>), why not refer to </a:t>
            </a:r>
            <a:r>
              <a:rPr lang="en-US" smtClean="0"/>
              <a:t>them directly?</a:t>
            </a:r>
            <a:endParaRPr lang="en-US" dirty="0" smtClean="0"/>
          </a:p>
          <a:p>
            <a:r>
              <a:rPr lang="en-US" dirty="0" smtClean="0"/>
              <a:t>Currently, XBRL uses an unnecessary and verbose level of indirection (due to its use of </a:t>
            </a:r>
            <a:r>
              <a:rPr lang="en-US" dirty="0" err="1" smtClean="0"/>
              <a:t>XLink</a:t>
            </a:r>
            <a:r>
              <a:rPr lang="en-US" dirty="0" smtClean="0"/>
              <a:t>):</a:t>
            </a:r>
          </a:p>
          <a:p>
            <a:endParaRPr lang="en-US" dirty="0" smtClean="0"/>
          </a:p>
          <a:p>
            <a:endParaRPr lang="en-US" dirty="0" smtClean="0"/>
          </a:p>
          <a:p>
            <a:r>
              <a:rPr lang="en-US" dirty="0" smtClean="0"/>
              <a:t>Instead, using just the </a:t>
            </a:r>
            <a:r>
              <a:rPr lang="en-US" dirty="0" err="1" smtClean="0"/>
              <a:t>QName</a:t>
            </a:r>
            <a:r>
              <a:rPr lang="en-US" dirty="0" smtClean="0"/>
              <a:t> is more direct (and concise!) </a:t>
            </a:r>
          </a:p>
          <a:p>
            <a:endParaRPr lang="en-US" dirty="0" smtClean="0"/>
          </a:p>
          <a:p>
            <a:pPr lvl="1">
              <a:buNone/>
            </a:pPr>
            <a:endParaRPr lang="en-US" dirty="0" smtClean="0"/>
          </a:p>
        </p:txBody>
      </p:sp>
      <p:sp>
        <p:nvSpPr>
          <p:cNvPr id="5" name="Oval 4"/>
          <p:cNvSpPr/>
          <p:nvPr/>
        </p:nvSpPr>
        <p:spPr>
          <a:xfrm>
            <a:off x="609600" y="3886200"/>
            <a:ext cx="12192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2000" y="3962400"/>
            <a:ext cx="1066800" cy="523220"/>
          </a:xfrm>
          <a:prstGeom prst="rect">
            <a:avLst/>
          </a:prstGeom>
          <a:noFill/>
        </p:spPr>
        <p:txBody>
          <a:bodyPr wrap="square" rtlCol="0">
            <a:spAutoFit/>
          </a:bodyPr>
          <a:lstStyle/>
          <a:p>
            <a:r>
              <a:rPr lang="en-US" sz="1400" dirty="0" smtClean="0">
                <a:latin typeface="Britannic Bold"/>
                <a:cs typeface="Britannic Bold"/>
              </a:rPr>
              <a:t>Concept definition</a:t>
            </a:r>
            <a:endParaRPr lang="en-US" sz="1400" dirty="0">
              <a:latin typeface="Britannic Bold"/>
              <a:cs typeface="Britannic Bold"/>
            </a:endParaRPr>
          </a:p>
        </p:txBody>
      </p:sp>
      <p:sp>
        <p:nvSpPr>
          <p:cNvPr id="9" name="Oval 8"/>
          <p:cNvSpPr/>
          <p:nvPr/>
        </p:nvSpPr>
        <p:spPr>
          <a:xfrm>
            <a:off x="3505200" y="3886200"/>
            <a:ext cx="12192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810000" y="3962400"/>
            <a:ext cx="1066800" cy="523220"/>
          </a:xfrm>
          <a:prstGeom prst="rect">
            <a:avLst/>
          </a:prstGeom>
          <a:noFill/>
        </p:spPr>
        <p:txBody>
          <a:bodyPr wrap="square" rtlCol="0">
            <a:spAutoFit/>
          </a:bodyPr>
          <a:lstStyle/>
          <a:p>
            <a:r>
              <a:rPr lang="en-US" sz="1400" dirty="0" err="1" smtClean="0">
                <a:latin typeface="Britannic Bold"/>
                <a:cs typeface="Britannic Bold"/>
              </a:rPr>
              <a:t>XLink</a:t>
            </a:r>
            <a:r>
              <a:rPr lang="en-US" sz="1400" dirty="0" smtClean="0">
                <a:latin typeface="Britannic Bold"/>
                <a:cs typeface="Britannic Bold"/>
              </a:rPr>
              <a:t> locator</a:t>
            </a:r>
            <a:endParaRPr lang="en-US" sz="1400" dirty="0">
              <a:latin typeface="Britannic Bold"/>
              <a:cs typeface="Britannic Bold"/>
            </a:endParaRPr>
          </a:p>
        </p:txBody>
      </p:sp>
      <p:sp>
        <p:nvSpPr>
          <p:cNvPr id="11" name="Oval 10"/>
          <p:cNvSpPr/>
          <p:nvPr/>
        </p:nvSpPr>
        <p:spPr>
          <a:xfrm>
            <a:off x="6400800" y="3886200"/>
            <a:ext cx="12192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553200" y="4038600"/>
            <a:ext cx="1066800" cy="307777"/>
          </a:xfrm>
          <a:prstGeom prst="rect">
            <a:avLst/>
          </a:prstGeom>
          <a:noFill/>
        </p:spPr>
        <p:txBody>
          <a:bodyPr wrap="square" rtlCol="0">
            <a:spAutoFit/>
          </a:bodyPr>
          <a:lstStyle/>
          <a:p>
            <a:r>
              <a:rPr lang="en-US" sz="1400" dirty="0" err="1" smtClean="0">
                <a:latin typeface="Britannic Bold"/>
                <a:cs typeface="Britannic Bold"/>
              </a:rPr>
              <a:t>XLink</a:t>
            </a:r>
            <a:r>
              <a:rPr lang="en-US" sz="1400" dirty="0" smtClean="0">
                <a:latin typeface="Britannic Bold"/>
                <a:cs typeface="Britannic Bold"/>
              </a:rPr>
              <a:t> arc</a:t>
            </a:r>
            <a:endParaRPr lang="en-US" sz="1400" dirty="0">
              <a:latin typeface="Britannic Bold"/>
              <a:cs typeface="Britannic Bold"/>
            </a:endParaRPr>
          </a:p>
        </p:txBody>
      </p:sp>
      <p:sp>
        <p:nvSpPr>
          <p:cNvPr id="18" name="TextBox 17"/>
          <p:cNvSpPr txBox="1"/>
          <p:nvPr/>
        </p:nvSpPr>
        <p:spPr>
          <a:xfrm>
            <a:off x="4876800" y="3700789"/>
            <a:ext cx="1116852" cy="523220"/>
          </a:xfrm>
          <a:prstGeom prst="rect">
            <a:avLst/>
          </a:prstGeom>
          <a:noFill/>
        </p:spPr>
        <p:txBody>
          <a:bodyPr wrap="square" rtlCol="0">
            <a:spAutoFit/>
          </a:bodyPr>
          <a:lstStyle/>
          <a:p>
            <a:r>
              <a:rPr lang="en-US" sz="1400" dirty="0" smtClean="0">
                <a:latin typeface="Britannic Bold"/>
                <a:cs typeface="Britannic Bold"/>
              </a:rPr>
              <a:t>@</a:t>
            </a:r>
            <a:r>
              <a:rPr lang="en-US" sz="1400" dirty="0" err="1" smtClean="0">
                <a:latin typeface="Britannic Bold"/>
                <a:cs typeface="Britannic Bold"/>
              </a:rPr>
              <a:t>xlink:from</a:t>
            </a:r>
            <a:r>
              <a:rPr lang="en-US" sz="1400" dirty="0" smtClean="0">
                <a:latin typeface="Britannic Bold"/>
                <a:cs typeface="Britannic Bold"/>
              </a:rPr>
              <a:t> or @</a:t>
            </a:r>
            <a:r>
              <a:rPr lang="en-US" sz="1400" dirty="0" err="1" smtClean="0">
                <a:latin typeface="Britannic Bold"/>
                <a:cs typeface="Britannic Bold"/>
              </a:rPr>
              <a:t>xlink:to</a:t>
            </a:r>
            <a:endParaRPr lang="en-US" sz="1400" dirty="0">
              <a:latin typeface="Britannic Bold"/>
              <a:cs typeface="Britannic Bold"/>
            </a:endParaRPr>
          </a:p>
        </p:txBody>
      </p:sp>
      <p:cxnSp>
        <p:nvCxnSpPr>
          <p:cNvPr id="22" name="Curved Connector 21"/>
          <p:cNvCxnSpPr>
            <a:stCxn id="11" idx="1"/>
            <a:endCxn id="10" idx="0"/>
          </p:cNvCxnSpPr>
          <p:nvPr/>
        </p:nvCxnSpPr>
        <p:spPr>
          <a:xfrm rot="16200000" flipV="1">
            <a:off x="5443678" y="2862122"/>
            <a:ext cx="35392" cy="2235948"/>
          </a:xfrm>
          <a:prstGeom prst="curvedConnector3">
            <a:avLst>
              <a:gd name="adj1" fmla="val 96121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urved Connector 22"/>
          <p:cNvCxnSpPr/>
          <p:nvPr/>
        </p:nvCxnSpPr>
        <p:spPr>
          <a:xfrm rot="16200000" flipV="1">
            <a:off x="2624278" y="2862122"/>
            <a:ext cx="35392" cy="2235948"/>
          </a:xfrm>
          <a:prstGeom prst="curvedConnector3">
            <a:avLst>
              <a:gd name="adj1" fmla="val 961212"/>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159748" y="3657600"/>
            <a:ext cx="1116852" cy="307777"/>
          </a:xfrm>
          <a:prstGeom prst="rect">
            <a:avLst/>
          </a:prstGeom>
          <a:noFill/>
        </p:spPr>
        <p:txBody>
          <a:bodyPr wrap="square" rtlCol="0">
            <a:spAutoFit/>
          </a:bodyPr>
          <a:lstStyle/>
          <a:p>
            <a:r>
              <a:rPr lang="en-US" sz="1400" dirty="0" smtClean="0">
                <a:latin typeface="Britannic Bold"/>
                <a:cs typeface="Britannic Bold"/>
              </a:rPr>
              <a:t>@</a:t>
            </a:r>
            <a:r>
              <a:rPr lang="en-US" sz="1400" dirty="0" err="1" smtClean="0">
                <a:latin typeface="Britannic Bold"/>
                <a:cs typeface="Britannic Bold"/>
              </a:rPr>
              <a:t>xlink:href</a:t>
            </a:r>
            <a:endParaRPr lang="en-US" sz="1400" dirty="0">
              <a:latin typeface="Britannic Bold"/>
              <a:cs typeface="Britannic Bold"/>
            </a:endParaRPr>
          </a:p>
        </p:txBody>
      </p:sp>
      <p:sp>
        <p:nvSpPr>
          <p:cNvPr id="25" name="Oval 24"/>
          <p:cNvSpPr/>
          <p:nvPr/>
        </p:nvSpPr>
        <p:spPr>
          <a:xfrm>
            <a:off x="1524000" y="5486400"/>
            <a:ext cx="12192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1676400" y="5562600"/>
            <a:ext cx="1066800" cy="523220"/>
          </a:xfrm>
          <a:prstGeom prst="rect">
            <a:avLst/>
          </a:prstGeom>
          <a:noFill/>
        </p:spPr>
        <p:txBody>
          <a:bodyPr wrap="square" rtlCol="0">
            <a:spAutoFit/>
          </a:bodyPr>
          <a:lstStyle/>
          <a:p>
            <a:r>
              <a:rPr lang="en-US" sz="1400" dirty="0" smtClean="0">
                <a:latin typeface="Britannic Bold"/>
                <a:cs typeface="Britannic Bold"/>
              </a:rPr>
              <a:t>Concept definition</a:t>
            </a:r>
            <a:endParaRPr lang="en-US" sz="1400" dirty="0">
              <a:latin typeface="Britannic Bold"/>
              <a:cs typeface="Britannic Bold"/>
            </a:endParaRPr>
          </a:p>
        </p:txBody>
      </p:sp>
      <p:sp>
        <p:nvSpPr>
          <p:cNvPr id="27" name="TextBox 26"/>
          <p:cNvSpPr txBox="1"/>
          <p:nvPr/>
        </p:nvSpPr>
        <p:spPr>
          <a:xfrm>
            <a:off x="3886200" y="5572780"/>
            <a:ext cx="2107452" cy="307777"/>
          </a:xfrm>
          <a:prstGeom prst="rect">
            <a:avLst/>
          </a:prstGeom>
          <a:noFill/>
        </p:spPr>
        <p:txBody>
          <a:bodyPr wrap="square" rtlCol="0">
            <a:spAutoFit/>
          </a:bodyPr>
          <a:lstStyle/>
          <a:p>
            <a:r>
              <a:rPr lang="en-US" sz="1400" dirty="0" smtClean="0">
                <a:latin typeface="Britannic Bold"/>
                <a:cs typeface="Britannic Bold"/>
              </a:rPr>
              <a:t>“</a:t>
            </a:r>
            <a:r>
              <a:rPr lang="en-US" sz="1400" dirty="0" err="1" smtClean="0">
                <a:latin typeface="Courier New"/>
                <a:cs typeface="Courier New"/>
              </a:rPr>
              <a:t>g:NetReceivables</a:t>
            </a:r>
            <a:r>
              <a:rPr lang="en-US" sz="1400" dirty="0" smtClean="0">
                <a:latin typeface="Britannic Bold"/>
                <a:cs typeface="Britannic Bold"/>
              </a:rPr>
              <a:t>”</a:t>
            </a:r>
            <a:endParaRPr lang="en-US" sz="1400" dirty="0">
              <a:latin typeface="Britannic Bold"/>
              <a:cs typeface="Britannic Bold"/>
            </a:endParaRPr>
          </a:p>
        </p:txBody>
      </p:sp>
      <p:cxnSp>
        <p:nvCxnSpPr>
          <p:cNvPr id="28" name="Curved Connector 27"/>
          <p:cNvCxnSpPr/>
          <p:nvPr/>
        </p:nvCxnSpPr>
        <p:spPr>
          <a:xfrm rot="16200000" flipV="1">
            <a:off x="3741130" y="4503130"/>
            <a:ext cx="35392" cy="2235948"/>
          </a:xfrm>
          <a:prstGeom prst="curvedConnector3">
            <a:avLst>
              <a:gd name="adj1" fmla="val 96121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idea: leverage XML features</a:t>
            </a:r>
            <a:endParaRPr lang="en-US" dirty="0"/>
          </a:p>
        </p:txBody>
      </p:sp>
      <p:sp>
        <p:nvSpPr>
          <p:cNvPr id="3" name="Content Placeholder 2"/>
          <p:cNvSpPr>
            <a:spLocks noGrp="1"/>
          </p:cNvSpPr>
          <p:nvPr>
            <p:ph idx="1"/>
          </p:nvPr>
        </p:nvSpPr>
        <p:spPr>
          <a:xfrm>
            <a:off x="457200" y="1295400"/>
            <a:ext cx="8229600" cy="5029200"/>
          </a:xfrm>
        </p:spPr>
        <p:txBody>
          <a:bodyPr/>
          <a:lstStyle/>
          <a:p>
            <a:r>
              <a:rPr lang="en-US" dirty="0" smtClean="0"/>
              <a:t>Leverage </a:t>
            </a:r>
            <a:r>
              <a:rPr lang="en-US" dirty="0" err="1" smtClean="0"/>
              <a:t>XML’s</a:t>
            </a:r>
            <a:r>
              <a:rPr lang="en-US" dirty="0" smtClean="0"/>
              <a:t> power to represent order and hierarchy</a:t>
            </a:r>
          </a:p>
          <a:p>
            <a:r>
              <a:rPr lang="en-US" dirty="0" smtClean="0"/>
              <a:t>For hierarchy, allow parent-child element relationships to be equivalent to explicit indirection (links)</a:t>
            </a:r>
          </a:p>
          <a:p>
            <a:r>
              <a:rPr lang="en-US" dirty="0" smtClean="0"/>
              <a:t>For ordered links, make document order significant by default</a:t>
            </a:r>
          </a:p>
          <a:p>
            <a:pPr lvl="1"/>
            <a:r>
              <a:rPr lang="en-US" sz="1600" dirty="0" smtClean="0">
                <a:solidFill>
                  <a:prstClr val="black"/>
                </a:solidFill>
                <a:latin typeface="Courier New"/>
                <a:cs typeface="Courier New"/>
              </a:rPr>
              <a:t>&lt;Assets&gt;</a:t>
            </a:r>
          </a:p>
          <a:p>
            <a:pPr lvl="1">
              <a:buNone/>
            </a:pPr>
            <a:r>
              <a:rPr lang="en-US" sz="1600" dirty="0" smtClean="0">
                <a:solidFill>
                  <a:prstClr val="black"/>
                </a:solidFill>
                <a:latin typeface="Courier New"/>
                <a:cs typeface="Courier New"/>
              </a:rPr>
              <a:t>			&lt;</a:t>
            </a:r>
            <a:r>
              <a:rPr lang="en-US" sz="1600" dirty="0" err="1" smtClean="0">
                <a:solidFill>
                  <a:prstClr val="black"/>
                </a:solidFill>
                <a:latin typeface="Courier New"/>
                <a:cs typeface="Courier New"/>
              </a:rPr>
              <a:t>CurrentAssets</a:t>
            </a:r>
            <a:r>
              <a:rPr lang="en-US" sz="1600" dirty="0" smtClean="0">
                <a:solidFill>
                  <a:prstClr val="black"/>
                </a:solidFill>
                <a:latin typeface="Courier New"/>
                <a:cs typeface="Courier New"/>
              </a:rPr>
              <a:t>&gt;</a:t>
            </a:r>
          </a:p>
          <a:p>
            <a:pPr lvl="1">
              <a:buNone/>
            </a:pPr>
            <a:r>
              <a:rPr lang="en-US" sz="1600" dirty="0" smtClean="0">
                <a:solidFill>
                  <a:prstClr val="black"/>
                </a:solidFill>
                <a:latin typeface="Courier New"/>
                <a:cs typeface="Courier New"/>
              </a:rPr>
              <a:t>				&lt;</a:t>
            </a:r>
            <a:r>
              <a:rPr lang="en-US" sz="1600" dirty="0" err="1" smtClean="0">
                <a:solidFill>
                  <a:prstClr val="black"/>
                </a:solidFill>
                <a:latin typeface="Courier New"/>
                <a:cs typeface="Courier New"/>
              </a:rPr>
              <a:t>CashAndCashEquivalents</a:t>
            </a:r>
            <a:r>
              <a:rPr lang="en-US" sz="1600" dirty="0" smtClean="0">
                <a:solidFill>
                  <a:prstClr val="black"/>
                </a:solidFill>
                <a:latin typeface="Courier New"/>
                <a:cs typeface="Courier New"/>
              </a:rPr>
              <a:t>/&gt;</a:t>
            </a:r>
          </a:p>
          <a:p>
            <a:pPr lvl="1">
              <a:buNone/>
            </a:pPr>
            <a:r>
              <a:rPr lang="en-US" sz="1600" dirty="0" smtClean="0">
                <a:solidFill>
                  <a:prstClr val="black"/>
                </a:solidFill>
                <a:latin typeface="Courier New"/>
                <a:cs typeface="Courier New"/>
              </a:rPr>
              <a:t>				&lt;</a:t>
            </a:r>
            <a:r>
              <a:rPr lang="en-US" sz="1600" dirty="0" err="1" smtClean="0">
                <a:solidFill>
                  <a:prstClr val="black"/>
                </a:solidFill>
                <a:latin typeface="Courier New"/>
                <a:cs typeface="Courier New"/>
              </a:rPr>
              <a:t>ShortTermInvestments</a:t>
            </a:r>
            <a:r>
              <a:rPr lang="en-US" sz="1600" dirty="0" smtClean="0">
                <a:solidFill>
                  <a:prstClr val="black"/>
                </a:solidFill>
                <a:latin typeface="Courier New"/>
                <a:cs typeface="Courier New"/>
              </a:rPr>
              <a:t>/&gt;</a:t>
            </a:r>
          </a:p>
          <a:p>
            <a:pPr lvl="1">
              <a:buNone/>
            </a:pPr>
            <a:r>
              <a:rPr lang="en-US" sz="1600" dirty="0" smtClean="0">
                <a:solidFill>
                  <a:prstClr val="black"/>
                </a:solidFill>
                <a:latin typeface="Courier New"/>
                <a:cs typeface="Courier New"/>
              </a:rPr>
              <a:t>				&lt;!-- … --&gt;</a:t>
            </a:r>
          </a:p>
          <a:p>
            <a:pPr lvl="1">
              <a:buNone/>
            </a:pPr>
            <a:r>
              <a:rPr lang="en-US" sz="1600" dirty="0" smtClean="0">
                <a:solidFill>
                  <a:prstClr val="black"/>
                </a:solidFill>
                <a:latin typeface="Courier New"/>
                <a:cs typeface="Courier New"/>
              </a:rPr>
              <a:t>			&lt;/</a:t>
            </a:r>
            <a:r>
              <a:rPr lang="en-US" sz="1600" dirty="0" err="1" smtClean="0">
                <a:solidFill>
                  <a:prstClr val="black"/>
                </a:solidFill>
                <a:latin typeface="Courier New"/>
                <a:cs typeface="Courier New"/>
              </a:rPr>
              <a:t>CurrentAssets</a:t>
            </a:r>
            <a:r>
              <a:rPr lang="en-US" sz="1600" dirty="0" smtClean="0">
                <a:solidFill>
                  <a:prstClr val="black"/>
                </a:solidFill>
                <a:latin typeface="Courier New"/>
                <a:cs typeface="Courier New"/>
              </a:rPr>
              <a:t>&gt;</a:t>
            </a:r>
          </a:p>
          <a:p>
            <a:pPr lvl="1">
              <a:buNone/>
            </a:pPr>
            <a:r>
              <a:rPr lang="en-US" sz="1600" dirty="0" smtClean="0">
                <a:solidFill>
                  <a:prstClr val="black"/>
                </a:solidFill>
                <a:latin typeface="Courier New"/>
                <a:cs typeface="Courier New"/>
              </a:rPr>
              <a:t>	&lt;/Assets&gt;</a:t>
            </a:r>
          </a:p>
          <a:p>
            <a:pPr lvl="1">
              <a:buNone/>
            </a:pPr>
            <a:endParaRPr lang="en-US" dirty="0" smtClean="0"/>
          </a:p>
        </p:txBody>
      </p:sp>
      <p:sp>
        <p:nvSpPr>
          <p:cNvPr id="4" name="TextBox 3"/>
          <p:cNvSpPr txBox="1"/>
          <p:nvPr/>
        </p:nvSpPr>
        <p:spPr>
          <a:xfrm>
            <a:off x="5562600" y="4267200"/>
            <a:ext cx="2133600" cy="1200329"/>
          </a:xfrm>
          <a:prstGeom prst="rect">
            <a:avLst/>
          </a:prstGeom>
          <a:noFill/>
        </p:spPr>
        <p:txBody>
          <a:bodyPr wrap="square" rtlCol="0">
            <a:spAutoFit/>
          </a:bodyPr>
          <a:lstStyle/>
          <a:p>
            <a:r>
              <a:rPr lang="en-US" dirty="0" smtClean="0">
                <a:latin typeface="Britannic Bold"/>
                <a:cs typeface="Britannic Bold"/>
              </a:rPr>
              <a:t>A more concise (and clear) presentation “</a:t>
            </a:r>
            <a:r>
              <a:rPr lang="en-US" dirty="0" err="1" smtClean="0">
                <a:latin typeface="Britannic Bold"/>
                <a:cs typeface="Britannic Bold"/>
              </a:rPr>
              <a:t>linkbase</a:t>
            </a:r>
            <a:r>
              <a:rPr lang="en-US" dirty="0" smtClean="0">
                <a:latin typeface="Britannic Bold"/>
                <a:cs typeface="Britannic Bold"/>
              </a:rPr>
              <a:t>”</a:t>
            </a:r>
            <a:endParaRPr lang="en-US" dirty="0">
              <a:latin typeface="Britannic Bold"/>
              <a:cs typeface="Britannic Bold"/>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 demo</a:t>
            </a:r>
            <a:endParaRPr lang="en-US" dirty="0"/>
          </a:p>
        </p:txBody>
      </p:sp>
      <p:sp>
        <p:nvSpPr>
          <p:cNvPr id="3" name="Content Placeholder 2"/>
          <p:cNvSpPr>
            <a:spLocks noGrp="1"/>
          </p:cNvSpPr>
          <p:nvPr>
            <p:ph idx="1"/>
          </p:nvPr>
        </p:nvSpPr>
        <p:spPr>
          <a:xfrm>
            <a:off x="457200" y="1295400"/>
            <a:ext cx="8229600" cy="5029200"/>
          </a:xfrm>
        </p:spPr>
        <p:txBody>
          <a:bodyPr/>
          <a:lstStyle/>
          <a:p>
            <a:pPr marL="457200" indent="-457200">
              <a:buFont typeface="+mj-lt"/>
              <a:buAutoNum type="arabicPeriod"/>
            </a:pPr>
            <a:r>
              <a:rPr lang="en-US" dirty="0" smtClean="0"/>
              <a:t>Create a simple taxonomy using</a:t>
            </a:r>
          </a:p>
          <a:p>
            <a:pPr>
              <a:buNone/>
            </a:pPr>
            <a:r>
              <a:rPr lang="en-US" dirty="0" smtClean="0"/>
              <a:t>      </a:t>
            </a:r>
            <a:r>
              <a:rPr lang="en-US" dirty="0" err="1" smtClean="0"/>
              <a:t>UBmatrix’s</a:t>
            </a:r>
            <a:r>
              <a:rPr lang="en-US" dirty="0" smtClean="0"/>
              <a:t> Taxonomy Designer</a:t>
            </a:r>
          </a:p>
          <a:p>
            <a:pPr marL="457200" indent="-457200">
              <a:buFont typeface="+mj-lt"/>
              <a:buAutoNum type="arabicPeriod" startAt="2"/>
            </a:pPr>
            <a:r>
              <a:rPr lang="en-US" dirty="0" smtClean="0"/>
              <a:t>Run my prototype XSLT against</a:t>
            </a:r>
          </a:p>
          <a:p>
            <a:pPr>
              <a:buNone/>
            </a:pPr>
            <a:r>
              <a:rPr lang="en-US" dirty="0" smtClean="0"/>
              <a:t>	  the resulting taxonomy files</a:t>
            </a:r>
          </a:p>
          <a:p>
            <a:pPr marL="457200" lvl="0" indent="-457200">
              <a:buFont typeface="+mj-lt"/>
              <a:buAutoNum type="arabicPeriod" startAt="3"/>
            </a:pPr>
            <a:r>
              <a:rPr lang="en-US" dirty="0" smtClean="0">
                <a:solidFill>
                  <a:prstClr val="black"/>
                </a:solidFill>
              </a:rPr>
              <a:t>Compare before &amp; after</a:t>
            </a:r>
          </a:p>
          <a:p>
            <a:pPr>
              <a:buNone/>
            </a:pPr>
            <a:endParaRPr lang="en-US" dirty="0" smtClean="0"/>
          </a:p>
        </p:txBody>
      </p:sp>
      <p:pic>
        <p:nvPicPr>
          <p:cNvPr id="5" name="Picture 4"/>
          <p:cNvPicPr>
            <a:picLocks noChangeAspect="1"/>
          </p:cNvPicPr>
          <p:nvPr/>
        </p:nvPicPr>
        <p:blipFill>
          <a:blip r:embed="rId2"/>
          <a:stretch>
            <a:fillRect/>
          </a:stretch>
        </p:blipFill>
        <p:spPr>
          <a:xfrm>
            <a:off x="5224314" y="1524000"/>
            <a:ext cx="3462486" cy="37338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a:xfrm>
            <a:off x="457200" y="1295400"/>
            <a:ext cx="8229600" cy="5334000"/>
          </a:xfrm>
        </p:spPr>
        <p:txBody>
          <a:bodyPr/>
          <a:lstStyle/>
          <a:p>
            <a:r>
              <a:rPr lang="en-US" dirty="0" smtClean="0"/>
              <a:t>This is still in the prototype phase and is a bit simplistic</a:t>
            </a:r>
          </a:p>
          <a:p>
            <a:pPr lvl="1"/>
            <a:r>
              <a:rPr lang="en-US" dirty="0" smtClean="0"/>
              <a:t>The proof will be in the pudding</a:t>
            </a:r>
          </a:p>
          <a:p>
            <a:r>
              <a:rPr lang="en-US" dirty="0" smtClean="0"/>
              <a:t>External dependencies may break upon round-tripping</a:t>
            </a:r>
          </a:p>
          <a:p>
            <a:pPr lvl="1"/>
            <a:r>
              <a:rPr lang="en-US" dirty="0" smtClean="0"/>
              <a:t>For example, </a:t>
            </a:r>
            <a:r>
              <a:rPr lang="en-US" dirty="0" smtClean="0">
                <a:latin typeface="Courier New"/>
                <a:cs typeface="Courier New"/>
              </a:rPr>
              <a:t>id</a:t>
            </a:r>
            <a:r>
              <a:rPr lang="en-US" dirty="0" smtClean="0"/>
              <a:t> attributes may be rewritten using a uniform convention</a:t>
            </a:r>
          </a:p>
          <a:p>
            <a:r>
              <a:rPr lang="en-US" dirty="0" smtClean="0">
                <a:solidFill>
                  <a:prstClr val="black"/>
                </a:solidFill>
              </a:rPr>
              <a:t>TODO: address how to represent dimensions</a:t>
            </a:r>
          </a:p>
          <a:p>
            <a:pPr lvl="1">
              <a:buNone/>
            </a:pPr>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a:xfrm>
            <a:off x="457200" y="1295400"/>
            <a:ext cx="8229600" cy="5334000"/>
          </a:xfrm>
        </p:spPr>
        <p:txBody>
          <a:bodyPr/>
          <a:lstStyle/>
          <a:p>
            <a:r>
              <a:rPr lang="en-US" dirty="0" smtClean="0"/>
              <a:t>Human-readability (one of </a:t>
            </a:r>
            <a:r>
              <a:rPr lang="en-US" dirty="0" err="1" smtClean="0"/>
              <a:t>XML’s</a:t>
            </a:r>
            <a:r>
              <a:rPr lang="en-US" dirty="0" smtClean="0"/>
              <a:t> goals)</a:t>
            </a:r>
          </a:p>
          <a:p>
            <a:r>
              <a:rPr lang="en-US" dirty="0" smtClean="0"/>
              <a:t>Easier to write basic applications, because the data is more immediately transparent and understandable</a:t>
            </a:r>
          </a:p>
          <a:p>
            <a:pPr lvl="1"/>
            <a:r>
              <a:rPr lang="en-US" dirty="0" smtClean="0"/>
              <a:t>Increased transparency enables a better feel for the data, which in turn yields a better feel for the domain</a:t>
            </a:r>
          </a:p>
          <a:p>
            <a:r>
              <a:rPr lang="en-US" dirty="0" smtClean="0"/>
              <a:t>Easier to get started without having to buy XBRL software</a:t>
            </a:r>
          </a:p>
          <a:p>
            <a:r>
              <a:rPr lang="en-US" dirty="0" smtClean="0"/>
              <a:t>Easier to process using XML tools such as XSLT and </a:t>
            </a:r>
            <a:r>
              <a:rPr lang="en-US" dirty="0" err="1" smtClean="0"/>
              <a:t>XQuery</a:t>
            </a:r>
            <a:endParaRPr lang="en-US" dirty="0" smtClean="0"/>
          </a:p>
          <a:p>
            <a:r>
              <a:rPr lang="en-US" dirty="0" smtClean="0"/>
              <a:t>Practical for XML database storage and query</a:t>
            </a:r>
          </a:p>
          <a:p>
            <a:pPr lvl="1"/>
            <a:r>
              <a:rPr lang="en-US" dirty="0" err="1" smtClean="0"/>
              <a:t>XBRL’s</a:t>
            </a:r>
            <a:r>
              <a:rPr lang="en-US" dirty="0" smtClean="0"/>
              <a:t> standard representation is </a:t>
            </a:r>
            <a:r>
              <a:rPr lang="en-US" i="1" dirty="0" smtClean="0"/>
              <a:t>not </a:t>
            </a:r>
            <a:r>
              <a:rPr lang="en-US" dirty="0" smtClean="0"/>
              <a:t>amenable to XML DB processing</a:t>
            </a:r>
          </a:p>
          <a:p>
            <a:endParaRPr lang="en-US"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is important</a:t>
            </a:r>
            <a:endParaRPr lang="en-US" dirty="0"/>
          </a:p>
        </p:txBody>
      </p:sp>
      <p:sp>
        <p:nvSpPr>
          <p:cNvPr id="3" name="Content Placeholder 2"/>
          <p:cNvSpPr>
            <a:spLocks noGrp="1"/>
          </p:cNvSpPr>
          <p:nvPr>
            <p:ph idx="1"/>
          </p:nvPr>
        </p:nvSpPr>
        <p:spPr/>
        <p:txBody>
          <a:bodyPr/>
          <a:lstStyle/>
          <a:p>
            <a:r>
              <a:rPr lang="en-US" dirty="0" smtClean="0"/>
              <a:t>Increased transparency of financial data is hailed as one of the benefits of XBRL</a:t>
            </a:r>
          </a:p>
          <a:p>
            <a:r>
              <a:rPr lang="en-US" dirty="0" smtClean="0"/>
              <a:t>The underlying format needs to be transparent for developers so they can make it transparent to users</a:t>
            </a:r>
          </a:p>
          <a:p>
            <a:r>
              <a:rPr lang="en-US" dirty="0" smtClean="0"/>
              <a:t>The more burdensome or large or obfuscated the data, the lower the number of developers it will be accessible to (not to mention appealing to)</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04800" y="1219200"/>
            <a:ext cx="8686800" cy="4800600"/>
          </a:xfrm>
        </p:spPr>
        <p:txBody>
          <a:bodyPr/>
          <a:lstStyle/>
          <a:p>
            <a:r>
              <a:rPr lang="en-US" dirty="0" smtClean="0"/>
              <a:t>The XBRL 2.1 recommendation:</a:t>
            </a:r>
          </a:p>
          <a:p>
            <a:pPr lvl="1"/>
            <a:r>
              <a:rPr lang="en-US" sz="1600" dirty="0" smtClean="0">
                <a:hlinkClick r:id="rId2"/>
              </a:rPr>
              <a:t>http://xbrl.org/Specification/XBRL-RECOMMENDATION-2003-12-31+Corrected-Errata-2008-07-02.htm</a:t>
            </a:r>
            <a:endParaRPr lang="en-US" sz="1600" dirty="0" smtClean="0"/>
          </a:p>
          <a:p>
            <a:r>
              <a:rPr lang="en-US" dirty="0" smtClean="0"/>
              <a:t>XBRL filings to the SEC (via Twitter):</a:t>
            </a:r>
          </a:p>
          <a:p>
            <a:pPr lvl="1"/>
            <a:r>
              <a:rPr lang="en-US" sz="1600" dirty="0" smtClean="0">
                <a:hlinkClick r:id="rId3"/>
              </a:rPr>
              <a:t>http://twitter.com/xbrlfilings</a:t>
            </a:r>
            <a:endParaRPr lang="en-US" sz="1600" dirty="0" smtClean="0"/>
          </a:p>
          <a:p>
            <a:r>
              <a:rPr lang="en-US" dirty="0" smtClean="0"/>
              <a:t>Kurt Cagle’s article on this </a:t>
            </a:r>
            <a:r>
              <a:rPr lang="en-US" dirty="0" smtClean="0"/>
              <a:t>topic:</a:t>
            </a:r>
          </a:p>
          <a:p>
            <a:pPr lvl="1"/>
            <a:r>
              <a:rPr lang="en-US" sz="1600" dirty="0" smtClean="0">
                <a:hlinkClick r:id="rId4"/>
              </a:rPr>
              <a:t>http://hitachidatainteractive.com/2009/06/09/considering-alternate-representations-of-xbrl/</a:t>
            </a:r>
            <a:endParaRPr lang="en-US" sz="1600" dirty="0" smtClean="0"/>
          </a:p>
          <a:p>
            <a:r>
              <a:rPr lang="en-US" dirty="0" smtClean="0"/>
              <a:t>David </a:t>
            </a:r>
            <a:r>
              <a:rPr lang="en-US" dirty="0" err="1" smtClean="0"/>
              <a:t>vun</a:t>
            </a:r>
            <a:r>
              <a:rPr lang="en-US" dirty="0" smtClean="0"/>
              <a:t> </a:t>
            </a:r>
            <a:r>
              <a:rPr lang="en-US" dirty="0" err="1" smtClean="0"/>
              <a:t>Kannon’s</a:t>
            </a:r>
            <a:r>
              <a:rPr lang="en-US" dirty="0" smtClean="0"/>
              <a:t> rebuttal:</a:t>
            </a:r>
          </a:p>
          <a:p>
            <a:pPr lvl="1"/>
            <a:r>
              <a:rPr lang="en-US" sz="1600" dirty="0" smtClean="0">
                <a:hlinkClick r:id="rId5"/>
              </a:rPr>
              <a:t>http://hitachidatainteractive.com/2009/06/30/admitting-the-obvious-about-xbrl/</a:t>
            </a:r>
            <a:endParaRPr lang="en-US" sz="1600" dirty="0" smtClean="0"/>
          </a:p>
          <a:p>
            <a:pPr lvl="1"/>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latin typeface="Arial" pitchFamily="-106" charset="0"/>
              </a:rPr>
              <a:t>What is XBRL?</a:t>
            </a:r>
            <a:endParaRPr lang="en-US" dirty="0">
              <a:latin typeface="Arial" pitchFamily="-106" charset="0"/>
            </a:endParaRPr>
          </a:p>
        </p:txBody>
      </p:sp>
      <p:sp>
        <p:nvSpPr>
          <p:cNvPr id="7171" name="Content Placeholder 2"/>
          <p:cNvSpPr>
            <a:spLocks noGrp="1"/>
          </p:cNvSpPr>
          <p:nvPr>
            <p:ph idx="1"/>
          </p:nvPr>
        </p:nvSpPr>
        <p:spPr/>
        <p:txBody>
          <a:bodyPr/>
          <a:lstStyle/>
          <a:p>
            <a:pPr eaLnBrk="1" hangingPunct="1"/>
            <a:r>
              <a:rPr lang="en-US" dirty="0" err="1" smtClean="0">
                <a:latin typeface="Arial" pitchFamily="-106" charset="0"/>
              </a:rPr>
              <a:t>eXtensible</a:t>
            </a:r>
            <a:r>
              <a:rPr lang="en-US" dirty="0" smtClean="0">
                <a:latin typeface="Arial" pitchFamily="-106" charset="0"/>
              </a:rPr>
              <a:t> Business Reporting Language</a:t>
            </a:r>
          </a:p>
          <a:p>
            <a:pPr lvl="1" eaLnBrk="1" hangingPunct="1"/>
            <a:r>
              <a:rPr lang="en-US" dirty="0" smtClean="0">
                <a:latin typeface="Arial" pitchFamily="-106" charset="0"/>
              </a:rPr>
              <a:t>For financial statements</a:t>
            </a:r>
          </a:p>
          <a:p>
            <a:pPr lvl="1" eaLnBrk="1" hangingPunct="1"/>
            <a:r>
              <a:rPr lang="en-US" dirty="0" smtClean="0">
                <a:latin typeface="Arial" pitchFamily="-106" charset="0"/>
              </a:rPr>
              <a:t>But not just financial statements</a:t>
            </a:r>
          </a:p>
          <a:p>
            <a:pPr eaLnBrk="1" hangingPunct="1"/>
            <a:r>
              <a:rPr lang="en-US" dirty="0" smtClean="0">
                <a:latin typeface="Arial" pitchFamily="-106" charset="0"/>
              </a:rPr>
              <a:t>Began as a project of the </a:t>
            </a:r>
            <a:r>
              <a:rPr lang="en-US" dirty="0" smtClean="0">
                <a:latin typeface="Arial" pitchFamily="-106" charset="0"/>
              </a:rPr>
              <a:t>AICPA in 1998</a:t>
            </a:r>
          </a:p>
          <a:p>
            <a:pPr eaLnBrk="1" hangingPunct="1"/>
            <a:r>
              <a:rPr lang="en-US" dirty="0" smtClean="0">
                <a:latin typeface="Arial" pitchFamily="-106" charset="0"/>
              </a:rPr>
              <a:t>XBRL is in the public domain</a:t>
            </a:r>
          </a:p>
          <a:p>
            <a:pPr eaLnBrk="1" hangingPunct="1"/>
            <a:r>
              <a:rPr lang="en-US" dirty="0" smtClean="0">
                <a:latin typeface="Arial" pitchFamily="-106" charset="0"/>
              </a:rPr>
              <a:t>Published &amp; maintained by</a:t>
            </a:r>
            <a:r>
              <a:rPr lang="en-US" dirty="0" smtClean="0">
                <a:latin typeface="Arial" pitchFamily="-106" charset="0"/>
              </a:rPr>
              <a:t> XBRL International, </a:t>
            </a:r>
            <a:r>
              <a:rPr lang="en-US" dirty="0" smtClean="0">
                <a:latin typeface="Arial" pitchFamily="-106" charset="0"/>
              </a:rPr>
              <a:t>an international standards organization (See </a:t>
            </a:r>
            <a:r>
              <a:rPr lang="en-US" dirty="0" smtClean="0">
                <a:latin typeface="Arial" pitchFamily="-106" charset="0"/>
                <a:hlinkClick r:id="rId2"/>
              </a:rPr>
              <a:t>http://xbrl.org</a:t>
            </a:r>
            <a:r>
              <a:rPr lang="en-US" dirty="0" smtClean="0">
                <a:latin typeface="Arial" pitchFamily="-106" charset="0"/>
              </a:rPr>
              <a:t>)</a:t>
            </a:r>
          </a:p>
          <a:p>
            <a:pPr lvl="1" eaLnBrk="1" hangingPunct="1"/>
            <a:r>
              <a:rPr lang="en-US" dirty="0" smtClean="0">
                <a:latin typeface="Arial" pitchFamily="-106" charset="0"/>
              </a:rPr>
              <a:t>Different jurisdictions in different countries, e.g., </a:t>
            </a:r>
            <a:r>
              <a:rPr lang="en-US" dirty="0" smtClean="0">
                <a:latin typeface="Arial" pitchFamily="-106" charset="0"/>
              </a:rPr>
              <a:t>XBRL</a:t>
            </a:r>
            <a:r>
              <a:rPr lang="en-US" dirty="0" smtClean="0">
                <a:latin typeface="Arial" pitchFamily="-106" charset="0"/>
              </a:rPr>
              <a:t> </a:t>
            </a:r>
            <a:r>
              <a:rPr lang="en-US" dirty="0" smtClean="0">
                <a:latin typeface="Arial" pitchFamily="-106" charset="0"/>
              </a:rPr>
              <a:t>US (</a:t>
            </a:r>
            <a:r>
              <a:rPr lang="en-US" dirty="0" smtClean="0">
                <a:latin typeface="Arial" pitchFamily="-106" charset="0"/>
              </a:rPr>
              <a:t>http://</a:t>
            </a:r>
            <a:r>
              <a:rPr lang="en-US" dirty="0" err="1" smtClean="0">
                <a:latin typeface="Arial" pitchFamily="-106" charset="0"/>
              </a:rPr>
              <a:t>xbrl.us</a:t>
            </a:r>
            <a:r>
              <a:rPr lang="en-US" dirty="0" smtClean="0">
                <a:latin typeface="Arial" pitchFamily="-106" charset="0"/>
              </a:rPr>
              <a:t>)</a:t>
            </a:r>
            <a:endParaRPr lang="en-US" dirty="0">
              <a:latin typeface="Arial" pitchFamily="-106"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ext Placeholder 3"/>
          <p:cNvSpPr>
            <a:spLocks noGrp="1"/>
          </p:cNvSpPr>
          <p:nvPr>
            <p:ph type="body" idx="1"/>
          </p:nvPr>
        </p:nvSpPr>
        <p:spPr>
          <a:xfrm>
            <a:off x="990600" y="2590800"/>
            <a:ext cx="7504113" cy="2667000"/>
          </a:xfrm>
        </p:spPr>
        <p:txBody>
          <a:bodyPr anchor="ctr"/>
          <a:lstStyle/>
          <a:p>
            <a:pPr algn="ctr" eaLnBrk="1" hangingPunct="1"/>
            <a:r>
              <a:rPr lang="en-US" dirty="0" smtClean="0">
                <a:solidFill>
                  <a:schemeClr val="tx1">
                    <a:lumMod val="95000"/>
                    <a:lumOff val="5000"/>
                  </a:schemeClr>
                </a:solidFill>
                <a:latin typeface="Arial" pitchFamily="-106" charset="0"/>
              </a:rPr>
              <a:t>Questions?</a:t>
            </a:r>
            <a:endParaRPr lang="en-US" sz="1700" dirty="0">
              <a:solidFill>
                <a:schemeClr val="tx1">
                  <a:lumMod val="95000"/>
                  <a:lumOff val="5000"/>
                </a:schemeClr>
              </a:solidFill>
              <a:latin typeface="Arial" pitchFamily="-106"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idea: put labels with concept definitions</a:t>
            </a:r>
            <a:endParaRPr lang="en-US" dirty="0"/>
          </a:p>
        </p:txBody>
      </p:sp>
      <p:sp>
        <p:nvSpPr>
          <p:cNvPr id="3" name="Content Placeholder 2"/>
          <p:cNvSpPr>
            <a:spLocks noGrp="1"/>
          </p:cNvSpPr>
          <p:nvPr>
            <p:ph idx="1"/>
          </p:nvPr>
        </p:nvSpPr>
        <p:spPr>
          <a:xfrm>
            <a:off x="457200" y="1295400"/>
            <a:ext cx="8229600" cy="5334000"/>
          </a:xfrm>
        </p:spPr>
        <p:txBody>
          <a:bodyPr/>
          <a:lstStyle/>
          <a:p>
            <a:r>
              <a:rPr lang="en-US" dirty="0" smtClean="0"/>
              <a:t>Label links are always to “resources” in </a:t>
            </a:r>
            <a:r>
              <a:rPr lang="en-US" dirty="0" err="1" smtClean="0"/>
              <a:t>XLink</a:t>
            </a:r>
            <a:r>
              <a:rPr lang="en-US" dirty="0" smtClean="0"/>
              <a:t>, i.e. inline content</a:t>
            </a:r>
          </a:p>
          <a:p>
            <a:r>
              <a:rPr lang="en-US" dirty="0" smtClean="0"/>
              <a:t>Support inline as well as linked labels</a:t>
            </a:r>
          </a:p>
          <a:p>
            <a:pPr lvl="1"/>
            <a:r>
              <a:rPr lang="en-US" dirty="0" smtClean="0">
                <a:latin typeface="Courier New"/>
                <a:cs typeface="Courier New"/>
              </a:rPr>
              <a:t>&lt;</a:t>
            </a:r>
            <a:r>
              <a:rPr lang="en-US" dirty="0" err="1" smtClean="0">
                <a:latin typeface="Courier New"/>
                <a:cs typeface="Courier New"/>
              </a:rPr>
              <a:t>NetReceivables</a:t>
            </a:r>
            <a:r>
              <a:rPr lang="en-US" dirty="0" smtClean="0">
                <a:latin typeface="Courier New"/>
                <a:cs typeface="Courier New"/>
              </a:rPr>
              <a:t>&gt;</a:t>
            </a:r>
          </a:p>
          <a:p>
            <a:pPr lvl="1">
              <a:buNone/>
            </a:pPr>
            <a:r>
              <a:rPr lang="en-US" dirty="0" smtClean="0">
                <a:latin typeface="Courier New"/>
                <a:cs typeface="Courier New"/>
              </a:rPr>
              <a:t>			&lt;label </a:t>
            </a:r>
            <a:r>
              <a:rPr lang="en-US" dirty="0" err="1" smtClean="0">
                <a:latin typeface="Courier New"/>
                <a:cs typeface="Courier New"/>
              </a:rPr>
              <a:t>lang</a:t>
            </a:r>
            <a:r>
              <a:rPr lang="en-US" dirty="0" smtClean="0">
                <a:latin typeface="Courier New"/>
                <a:cs typeface="Courier New"/>
              </a:rPr>
              <a:t>="en-us"&gt;Net Receivables&lt;/label&gt;</a:t>
            </a:r>
          </a:p>
          <a:p>
            <a:pPr lvl="1">
              <a:buNone/>
            </a:pPr>
            <a:r>
              <a:rPr lang="en-US" dirty="0" smtClean="0">
                <a:latin typeface="Courier New"/>
                <a:cs typeface="Courier New"/>
              </a:rPr>
              <a:t>			&lt;label </a:t>
            </a:r>
            <a:r>
              <a:rPr lang="en-US" dirty="0" err="1" smtClean="0">
                <a:latin typeface="Courier New"/>
                <a:cs typeface="Courier New"/>
              </a:rPr>
              <a:t>lang</a:t>
            </a:r>
            <a:r>
              <a:rPr lang="en-US" dirty="0" smtClean="0">
                <a:latin typeface="Courier New"/>
                <a:cs typeface="Courier New"/>
              </a:rPr>
              <a:t>="</a:t>
            </a:r>
            <a:r>
              <a:rPr lang="en-US" dirty="0" err="1" smtClean="0">
                <a:latin typeface="Courier New"/>
                <a:cs typeface="Courier New"/>
              </a:rPr>
              <a:t>fr</a:t>
            </a:r>
            <a:r>
              <a:rPr lang="en-US" dirty="0" smtClean="0">
                <a:latin typeface="Courier New"/>
                <a:cs typeface="Courier New"/>
              </a:rPr>
              <a:t>" </a:t>
            </a:r>
            <a:r>
              <a:rPr lang="en-US" b="1" dirty="0" err="1" smtClean="0">
                <a:latin typeface="Courier New"/>
                <a:cs typeface="Courier New"/>
              </a:rPr>
              <a:t>idref</a:t>
            </a:r>
            <a:r>
              <a:rPr lang="en-US" dirty="0" smtClean="0">
                <a:latin typeface="Courier New"/>
                <a:cs typeface="Courier New"/>
              </a:rPr>
              <a:t>="reused-</a:t>
            </a:r>
            <a:r>
              <a:rPr lang="en-US" dirty="0" err="1" smtClean="0">
                <a:latin typeface="Courier New"/>
                <a:cs typeface="Courier New"/>
              </a:rPr>
              <a:t>french</a:t>
            </a:r>
            <a:r>
              <a:rPr lang="en-US" dirty="0" smtClean="0">
                <a:latin typeface="Courier New"/>
                <a:cs typeface="Courier New"/>
              </a:rPr>
              <a:t>-label"/&gt;</a:t>
            </a:r>
          </a:p>
          <a:p>
            <a:pPr lvl="1">
              <a:buNone/>
            </a:pPr>
            <a:r>
              <a:rPr lang="en-US" dirty="0" smtClean="0">
                <a:latin typeface="Courier New"/>
                <a:cs typeface="Courier New"/>
              </a:rPr>
              <a:t>	&lt;/</a:t>
            </a:r>
            <a:r>
              <a:rPr lang="en-US" dirty="0" err="1" smtClean="0">
                <a:latin typeface="Courier New"/>
                <a:cs typeface="Courier New"/>
              </a:rPr>
              <a:t>NetReceivables</a:t>
            </a:r>
            <a:r>
              <a:rPr lang="en-US" dirty="0" smtClean="0">
                <a:latin typeface="Courier New"/>
                <a:cs typeface="Courier New"/>
              </a:rPr>
              <a:t>&gt; </a:t>
            </a:r>
          </a:p>
          <a:p>
            <a:pPr lvl="0"/>
            <a:r>
              <a:rPr lang="en-US" dirty="0" smtClean="0">
                <a:solidFill>
                  <a:prstClr val="black"/>
                </a:solidFill>
              </a:rPr>
              <a:t>Use id attributes to facilitate reuse</a:t>
            </a:r>
          </a:p>
          <a:p>
            <a:pPr lvl="1">
              <a:buNone/>
            </a:pPr>
            <a:endParaRPr 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I’ve been told about XBRL</a:t>
            </a:r>
            <a:endParaRPr lang="en-US" dirty="0"/>
          </a:p>
        </p:txBody>
      </p:sp>
      <p:sp>
        <p:nvSpPr>
          <p:cNvPr id="3" name="Content Placeholder 2"/>
          <p:cNvSpPr>
            <a:spLocks noGrp="1"/>
          </p:cNvSpPr>
          <p:nvPr>
            <p:ph idx="1"/>
          </p:nvPr>
        </p:nvSpPr>
        <p:spPr>
          <a:xfrm>
            <a:off x="304800" y="1447800"/>
            <a:ext cx="8686800" cy="4572000"/>
          </a:xfrm>
        </p:spPr>
        <p:txBody>
          <a:bodyPr/>
          <a:lstStyle/>
          <a:p>
            <a:r>
              <a:rPr lang="en-US" dirty="0" smtClean="0"/>
              <a:t>“You need an XBRL engine if you want to process XBRL at all.”</a:t>
            </a:r>
          </a:p>
          <a:p>
            <a:r>
              <a:rPr lang="en-US" dirty="0" smtClean="0"/>
              <a:t>“It will take you a year or two with XBRL before you really get it.”</a:t>
            </a:r>
          </a:p>
          <a:p>
            <a:r>
              <a:rPr lang="en-US" dirty="0" smtClean="0"/>
              <a:t>These are not indicators of a transparent data format that has a bright future of adoption—at least on the data consumer side of things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concept attributes</a:t>
            </a:r>
            <a:endParaRPr lang="en-US" dirty="0"/>
          </a:p>
        </p:txBody>
      </p:sp>
      <p:sp>
        <p:nvSpPr>
          <p:cNvPr id="3" name="Content Placeholder 2"/>
          <p:cNvSpPr>
            <a:spLocks noGrp="1"/>
          </p:cNvSpPr>
          <p:nvPr>
            <p:ph idx="1"/>
          </p:nvPr>
        </p:nvSpPr>
        <p:spPr>
          <a:xfrm>
            <a:off x="457200" y="1295400"/>
            <a:ext cx="8229600" cy="4724400"/>
          </a:xfrm>
        </p:spPr>
        <p:txBody>
          <a:bodyPr/>
          <a:lstStyle/>
          <a:p>
            <a:r>
              <a:rPr lang="en-US" dirty="0" smtClean="0">
                <a:latin typeface="Courier New"/>
                <a:cs typeface="Courier New"/>
              </a:rPr>
              <a:t>id</a:t>
            </a:r>
            <a:r>
              <a:rPr lang="en-US" dirty="0" smtClean="0"/>
              <a:t> and </a:t>
            </a:r>
            <a:r>
              <a:rPr lang="en-US" dirty="0" err="1" smtClean="0">
                <a:latin typeface="Courier New"/>
                <a:cs typeface="Courier New"/>
              </a:rPr>
              <a:t>nillable</a:t>
            </a:r>
            <a:r>
              <a:rPr lang="en-US" dirty="0" smtClean="0"/>
              <a:t> – optional, but usually present</a:t>
            </a:r>
          </a:p>
          <a:p>
            <a:r>
              <a:rPr lang="en-US" dirty="0" err="1" smtClean="0">
                <a:latin typeface="Courier New"/>
                <a:cs typeface="Courier New"/>
              </a:rPr>
              <a:t>xbrli:balance</a:t>
            </a:r>
            <a:r>
              <a:rPr lang="en-US" dirty="0" smtClean="0"/>
              <a:t> – optional extension attribute</a:t>
            </a:r>
          </a:p>
          <a:p>
            <a:pPr lvl="1"/>
            <a:r>
              <a:rPr lang="en-US" dirty="0" smtClean="0"/>
              <a:t>indicates either “debit” or “credit” when applicable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represented so far</a:t>
            </a:r>
            <a:endParaRPr lang="en-US" dirty="0"/>
          </a:p>
        </p:txBody>
      </p:sp>
      <p:sp>
        <p:nvSpPr>
          <p:cNvPr id="3" name="Content Placeholder 2"/>
          <p:cNvSpPr>
            <a:spLocks noGrp="1"/>
          </p:cNvSpPr>
          <p:nvPr>
            <p:ph idx="1"/>
          </p:nvPr>
        </p:nvSpPr>
        <p:spPr>
          <a:xfrm>
            <a:off x="457200" y="1295400"/>
            <a:ext cx="8229600" cy="4724400"/>
          </a:xfrm>
        </p:spPr>
        <p:txBody>
          <a:bodyPr/>
          <a:lstStyle/>
          <a:p>
            <a:r>
              <a:rPr lang="en-US" dirty="0" smtClean="0"/>
              <a:t>What do we know about </a:t>
            </a:r>
            <a:r>
              <a:rPr lang="en-US" dirty="0" err="1" smtClean="0"/>
              <a:t>NetReceivables</a:t>
            </a:r>
            <a:r>
              <a:rPr lang="en-US" dirty="0" smtClean="0"/>
              <a:t> from its concept definition?</a:t>
            </a:r>
          </a:p>
          <a:p>
            <a:pPr lvl="1"/>
            <a:r>
              <a:rPr lang="en-US" dirty="0" smtClean="0"/>
              <a:t>It’s an item (not a </a:t>
            </a:r>
            <a:r>
              <a:rPr lang="en-US" dirty="0" err="1" smtClean="0"/>
              <a:t>tuple</a:t>
            </a:r>
            <a:r>
              <a:rPr lang="en-US" dirty="0" smtClean="0"/>
              <a:t>)</a:t>
            </a:r>
          </a:p>
          <a:p>
            <a:pPr lvl="1"/>
            <a:r>
              <a:rPr lang="en-US" dirty="0" smtClean="0"/>
              <a:t>It should contain a monetary (numeric) value</a:t>
            </a:r>
          </a:p>
          <a:p>
            <a:pPr lvl="1"/>
            <a:r>
              <a:rPr lang="en-US" dirty="0" smtClean="0"/>
              <a:t>It must only be used in contexts where the period is an instant (not a duration)</a:t>
            </a:r>
          </a:p>
          <a:p>
            <a:pPr lvl="2"/>
            <a:r>
              <a:rPr lang="en-US" dirty="0" smtClean="0"/>
              <a:t>For example, it’s okay to use in a balance sheet, but probably not an income statement, whose concepts measure accumulations over a duration of time</a:t>
            </a:r>
          </a:p>
          <a:p>
            <a:pPr lvl="1"/>
            <a:r>
              <a:rPr lang="en-US" dirty="0" smtClean="0"/>
              <a:t>Its name is </a:t>
            </a:r>
            <a:r>
              <a:rPr lang="en-US" dirty="0" err="1" smtClean="0"/>
              <a:t>NetReceivables</a:t>
            </a:r>
            <a:endParaRPr lang="en-US" dirty="0" smtClean="0"/>
          </a:p>
          <a:p>
            <a:pPr lvl="2"/>
            <a:r>
              <a:rPr lang="en-US" dirty="0" smtClean="0"/>
              <a:t>(qualified by the taxonomy schema’s </a:t>
            </a:r>
            <a:r>
              <a:rPr lang="en-US" dirty="0" err="1" smtClean="0"/>
              <a:t>targetNamespace</a:t>
            </a:r>
            <a:r>
              <a:rPr lang="en-US"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latin typeface="Arial" pitchFamily="-106" charset="0"/>
              </a:rPr>
              <a:t>The Vision for XBRL</a:t>
            </a:r>
            <a:endParaRPr lang="en-US" dirty="0">
              <a:latin typeface="Arial" pitchFamily="-106" charset="0"/>
            </a:endParaRPr>
          </a:p>
        </p:txBody>
      </p:sp>
      <p:sp>
        <p:nvSpPr>
          <p:cNvPr id="7171" name="Content Placeholder 2"/>
          <p:cNvSpPr>
            <a:spLocks noGrp="1"/>
          </p:cNvSpPr>
          <p:nvPr>
            <p:ph idx="1"/>
          </p:nvPr>
        </p:nvSpPr>
        <p:spPr/>
        <p:txBody>
          <a:bodyPr/>
          <a:lstStyle/>
          <a:p>
            <a:pPr eaLnBrk="1" hangingPunct="1"/>
            <a:r>
              <a:rPr lang="en-US" i="1" dirty="0" smtClean="0">
                <a:latin typeface="Arial" pitchFamily="-106" charset="0"/>
              </a:rPr>
              <a:t>“What if a piece of business information, once entered into a computer anywhere, never needed to be retyped as it moved through the business supply chain?”</a:t>
            </a:r>
          </a:p>
          <a:p>
            <a:pPr lvl="1" eaLnBrk="1" hangingPunct="1">
              <a:buNone/>
            </a:pPr>
            <a:r>
              <a:rPr lang="en-US" i="1" dirty="0" smtClean="0">
                <a:latin typeface="Arial" pitchFamily="-106" charset="0"/>
              </a:rPr>
              <a:t>	</a:t>
            </a:r>
            <a:r>
              <a:rPr lang="en-US" dirty="0" smtClean="0">
                <a:latin typeface="Arial" pitchFamily="-106" charset="0"/>
              </a:rPr>
              <a:t>-- From “XBRL: The Story of Our New Language”</a:t>
            </a:r>
            <a:r>
              <a:rPr lang="en-US" i="1" dirty="0" smtClean="0">
                <a:latin typeface="Arial" pitchFamily="-106" charset="0"/>
              </a:rPr>
              <a:t/>
            </a:r>
            <a:br>
              <a:rPr lang="en-US" i="1" dirty="0" smtClean="0">
                <a:latin typeface="Arial" pitchFamily="-106" charset="0"/>
              </a:rPr>
            </a:br>
            <a:r>
              <a:rPr lang="en-US" i="1" dirty="0" smtClean="0">
                <a:latin typeface="Arial" pitchFamily="-106" charset="0"/>
                <a:hlinkClick r:id="rId2"/>
              </a:rPr>
              <a:t>http://www.xbrl.org/Home/AICPA_XBRL_history_09_web_final.pdf</a:t>
            </a:r>
            <a:endParaRPr lang="en-US" i="1" dirty="0" smtClean="0">
              <a:latin typeface="Arial" pitchFamily="-106" charset="0"/>
            </a:endParaRPr>
          </a:p>
          <a:p>
            <a:pPr lvl="1" eaLnBrk="1" hangingPunct="1">
              <a:buNone/>
            </a:pPr>
            <a:endParaRPr lang="en-US" i="1" dirty="0" smtClean="0">
              <a:latin typeface="Arial" pitchFamily="-10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latin typeface="Arial" pitchFamily="-106" charset="0"/>
              </a:rPr>
              <a:t>Intended benefits of XBRL</a:t>
            </a:r>
            <a:endParaRPr lang="en-US" dirty="0">
              <a:latin typeface="Arial" pitchFamily="-106" charset="0"/>
            </a:endParaRPr>
          </a:p>
        </p:txBody>
      </p:sp>
      <p:sp>
        <p:nvSpPr>
          <p:cNvPr id="7171" name="Content Placeholder 2"/>
          <p:cNvSpPr>
            <a:spLocks noGrp="1"/>
          </p:cNvSpPr>
          <p:nvPr>
            <p:ph idx="1"/>
          </p:nvPr>
        </p:nvSpPr>
        <p:spPr/>
        <p:txBody>
          <a:bodyPr/>
          <a:lstStyle/>
          <a:p>
            <a:pPr eaLnBrk="1" hangingPunct="1"/>
            <a:r>
              <a:rPr lang="en-US" dirty="0" smtClean="0"/>
              <a:t>Reduced costs through a</a:t>
            </a:r>
            <a:r>
              <a:rPr dirty="0" smtClean="0"/>
              <a:t>utomat</a:t>
            </a:r>
            <a:r>
              <a:rPr lang="en-US" dirty="0" smtClean="0"/>
              <a:t>ion</a:t>
            </a:r>
          </a:p>
          <a:p>
            <a:pPr eaLnBrk="1" hangingPunct="1"/>
            <a:r>
              <a:rPr lang="en-US" dirty="0" smtClean="0"/>
              <a:t>Increased reliability of financial data</a:t>
            </a:r>
          </a:p>
          <a:p>
            <a:pPr eaLnBrk="1" hangingPunct="1"/>
            <a:r>
              <a:rPr lang="en-US" dirty="0" smtClean="0">
                <a:latin typeface="Arial" pitchFamily="-106" charset="0"/>
              </a:rPr>
              <a:t>Better analysis</a:t>
            </a:r>
          </a:p>
          <a:p>
            <a:pPr eaLnBrk="1" hangingPunct="1"/>
            <a:r>
              <a:rPr lang="en-US" dirty="0" smtClean="0"/>
              <a:t>Error prevention</a:t>
            </a:r>
          </a:p>
          <a:p>
            <a:pPr eaLnBrk="1" hangingPunct="1"/>
            <a:r>
              <a:rPr lang="en-US" dirty="0" smtClean="0"/>
              <a:t>Fraud prevention</a:t>
            </a:r>
          </a:p>
          <a:p>
            <a:pPr eaLnBrk="1" hangingPunct="1"/>
            <a:r>
              <a:rPr lang="en-US" dirty="0" smtClean="0">
                <a:latin typeface="Arial" pitchFamily="-106" charset="0"/>
              </a:rPr>
              <a:t>Increased transparency of financial data</a:t>
            </a:r>
          </a:p>
        </p:txBody>
      </p:sp>
      <p:sp>
        <p:nvSpPr>
          <p:cNvPr id="4" name="5-Point Star 3"/>
          <p:cNvSpPr/>
          <p:nvPr/>
        </p:nvSpPr>
        <p:spPr>
          <a:xfrm>
            <a:off x="152400" y="4495800"/>
            <a:ext cx="381000" cy="3810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20182</TotalTime>
  <Words>4788</Words>
  <Application>Microsoft Macintosh PowerPoint</Application>
  <PresentationFormat>On-screen Show (4:3)</PresentationFormat>
  <Paragraphs>545</Paragraphs>
  <Slides>74</Slides>
  <Notes>7</Notes>
  <HiddenSlides>0</HiddenSlides>
  <MMClips>0</MMClips>
  <ScaleCrop>false</ScaleCrop>
  <HeadingPairs>
    <vt:vector size="4" baseType="variant">
      <vt:variant>
        <vt:lpstr>Design Template</vt:lpstr>
      </vt:variant>
      <vt:variant>
        <vt:i4>1</vt:i4>
      </vt:variant>
      <vt:variant>
        <vt:lpstr>Slide Titles</vt:lpstr>
      </vt:variant>
      <vt:variant>
        <vt:i4>74</vt:i4>
      </vt:variant>
    </vt:vector>
  </HeadingPairs>
  <TitlesOfParts>
    <vt:vector size="75" baseType="lpstr">
      <vt:lpstr>Office Theme</vt:lpstr>
      <vt:lpstr>Slide 1</vt:lpstr>
      <vt:lpstr>Slide 2</vt:lpstr>
      <vt:lpstr>About Evan Lenz</vt:lpstr>
      <vt:lpstr>Overview</vt:lpstr>
      <vt:lpstr>Slide 5</vt:lpstr>
      <vt:lpstr>First a few confessions: why I’m attracted to XBRL</vt:lpstr>
      <vt:lpstr>What is XBRL?</vt:lpstr>
      <vt:lpstr>The Vision for XBRL</vt:lpstr>
      <vt:lpstr>Intended benefits of XBRL</vt:lpstr>
      <vt:lpstr>SEC mandates “Interactive Data”</vt:lpstr>
      <vt:lpstr>Key definitions</vt:lpstr>
      <vt:lpstr>Example (GOOG balance sheet from yahoo.com)</vt:lpstr>
      <vt:lpstr>Example (GOOG balance sheet from yahoo.com)</vt:lpstr>
      <vt:lpstr>Example (GOOG balance sheet from yahoo.com)</vt:lpstr>
      <vt:lpstr>Example (GOOG balance sheet from yahoo.com)</vt:lpstr>
      <vt:lpstr>Example (GOOG balance sheet from yahoo.com)</vt:lpstr>
      <vt:lpstr>Concepts vs. facts: an elegant distinction</vt:lpstr>
      <vt:lpstr>Software tools are essential</vt:lpstr>
      <vt:lpstr>Slide 19</vt:lpstr>
      <vt:lpstr>How concepts and facts are represented</vt:lpstr>
      <vt:lpstr>How do we represent this fact?</vt:lpstr>
      <vt:lpstr>Representing facts</vt:lpstr>
      <vt:lpstr>Representing facts</vt:lpstr>
      <vt:lpstr>Representing facts</vt:lpstr>
      <vt:lpstr>The first several facts of our example</vt:lpstr>
      <vt:lpstr>Items vs. tuples</vt:lpstr>
      <vt:lpstr>Item data types</vt:lpstr>
      <vt:lpstr>Item data types, cont.</vt:lpstr>
      <vt:lpstr>Item attributes</vt:lpstr>
      <vt:lpstr>Example context and unit definitions</vt:lpstr>
      <vt:lpstr>Anatomy of an instance document</vt:lpstr>
      <vt:lpstr>Instance trivia</vt:lpstr>
      <vt:lpstr>Lots of information not in the instance document</vt:lpstr>
      <vt:lpstr>Concept definitions</vt:lpstr>
      <vt:lpstr>What’s missing in our representation so far?</vt:lpstr>
      <vt:lpstr>What we need are linkbases</vt:lpstr>
      <vt:lpstr>To import a label linkbase…</vt:lpstr>
      <vt:lpstr>To import a calculation linkbase…</vt:lpstr>
      <vt:lpstr>To import a presentation linkbase…</vt:lpstr>
      <vt:lpstr>Linking to concepts</vt:lpstr>
      <vt:lpstr>How do we represent the human-friendly label?</vt:lpstr>
      <vt:lpstr>Adding a human-friendly label</vt:lpstr>
      <vt:lpstr>How do we show what a concept sums up to?</vt:lpstr>
      <vt:lpstr>Adding calculation information</vt:lpstr>
      <vt:lpstr>How do we represent display grouping and order?</vt:lpstr>
      <vt:lpstr>Adding presentation information</vt:lpstr>
      <vt:lpstr>But wait. Are these concepts? They have no values.</vt:lpstr>
      <vt:lpstr>Yes; they just can’t appear in instance documents</vt:lpstr>
      <vt:lpstr>How do we represent multiple financial statements?</vt:lpstr>
      <vt:lpstr>But we must first define these roles. Where?</vt:lpstr>
      <vt:lpstr>Slide 51</vt:lpstr>
      <vt:lpstr>XBRL’s fundamental flaw (hard to fix) </vt:lpstr>
      <vt:lpstr>Identifying concepts when everything’s global</vt:lpstr>
      <vt:lpstr>This gets unwieldy</vt:lpstr>
      <vt:lpstr>What could have helped</vt:lpstr>
      <vt:lpstr>I’ve heard of code smells. Can modeling tools smell?</vt:lpstr>
      <vt:lpstr>I’ve heard of code smells. Can modeling tools smell?</vt:lpstr>
      <vt:lpstr>XBRL’s representation flaws (“easy” to fix) </vt:lpstr>
      <vt:lpstr>XBRL’s use of XML</vt:lpstr>
      <vt:lpstr>Potential objection to this critique</vt:lpstr>
      <vt:lpstr>Slide 61</vt:lpstr>
      <vt:lpstr>Proposal: design an alternative representation</vt:lpstr>
      <vt:lpstr>Design idea: refer to concepts by name</vt:lpstr>
      <vt:lpstr>Design idea: leverage XML features</vt:lpstr>
      <vt:lpstr>Experiment / demo</vt:lpstr>
      <vt:lpstr>Caveats</vt:lpstr>
      <vt:lpstr>Benefits</vt:lpstr>
      <vt:lpstr>Why this is important</vt:lpstr>
      <vt:lpstr>Resources</vt:lpstr>
      <vt:lpstr>Slide 70</vt:lpstr>
      <vt:lpstr>Design idea: put labels with concept definitions</vt:lpstr>
      <vt:lpstr>Things I’ve been told about XBRL</vt:lpstr>
      <vt:lpstr>More concept attributes</vt:lpstr>
      <vt:lpstr>What we’ve represented so far</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Jodene Condotta</dc:creator>
  <cp:lastModifiedBy>Evan Lenz</cp:lastModifiedBy>
  <cp:revision>550</cp:revision>
  <cp:lastPrinted>2009-10-01T04:18:08Z</cp:lastPrinted>
  <dcterms:created xsi:type="dcterms:W3CDTF">2009-09-30T20:50:05Z</dcterms:created>
  <dcterms:modified xsi:type="dcterms:W3CDTF">2009-10-01T04:18:08Z</dcterms:modified>
</cp:coreProperties>
</file>